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494" r:id="rId2"/>
    <p:sldId id="496" r:id="rId3"/>
    <p:sldId id="535" r:id="rId4"/>
    <p:sldId id="536" r:id="rId5"/>
    <p:sldId id="537" r:id="rId6"/>
    <p:sldId id="495" r:id="rId7"/>
    <p:sldId id="362" r:id="rId8"/>
    <p:sldId id="342" r:id="rId9"/>
    <p:sldId id="521" r:id="rId10"/>
    <p:sldId id="522" r:id="rId11"/>
    <p:sldId id="524" r:id="rId12"/>
    <p:sldId id="525" r:id="rId13"/>
    <p:sldId id="350" r:id="rId14"/>
    <p:sldId id="428" r:id="rId15"/>
    <p:sldId id="557" r:id="rId16"/>
    <p:sldId id="558" r:id="rId17"/>
    <p:sldId id="511" r:id="rId18"/>
    <p:sldId id="530" r:id="rId19"/>
    <p:sldId id="413" r:id="rId20"/>
    <p:sldId id="568" r:id="rId21"/>
    <p:sldId id="351" r:id="rId22"/>
    <p:sldId id="415" r:id="rId23"/>
    <p:sldId id="397" r:id="rId24"/>
    <p:sldId id="502" r:id="rId25"/>
    <p:sldId id="561" r:id="rId26"/>
    <p:sldId id="429" r:id="rId27"/>
    <p:sldId id="391" r:id="rId28"/>
    <p:sldId id="393" r:id="rId29"/>
    <p:sldId id="564" r:id="rId30"/>
    <p:sldId id="528" r:id="rId31"/>
    <p:sldId id="466" r:id="rId32"/>
    <p:sldId id="423" r:id="rId33"/>
    <p:sldId id="529" r:id="rId34"/>
    <p:sldId id="430" r:id="rId35"/>
    <p:sldId id="439" r:id="rId36"/>
    <p:sldId id="531" r:id="rId37"/>
    <p:sldId id="559" r:id="rId38"/>
    <p:sldId id="562" r:id="rId39"/>
    <p:sldId id="539" r:id="rId40"/>
    <p:sldId id="553" r:id="rId41"/>
    <p:sldId id="421" r:id="rId42"/>
    <p:sldId id="526" r:id="rId43"/>
    <p:sldId id="420" r:id="rId44"/>
    <p:sldId id="504" r:id="rId45"/>
    <p:sldId id="543" r:id="rId46"/>
    <p:sldId id="560" r:id="rId47"/>
    <p:sldId id="407" r:id="rId48"/>
    <p:sldId id="546" r:id="rId49"/>
    <p:sldId id="416" r:id="rId50"/>
    <p:sldId id="548" r:id="rId51"/>
    <p:sldId id="547" r:id="rId52"/>
    <p:sldId id="499" r:id="rId53"/>
    <p:sldId id="569" r:id="rId54"/>
    <p:sldId id="567" r:id="rId55"/>
    <p:sldId id="523" r:id="rId56"/>
    <p:sldId id="556" r:id="rId57"/>
    <p:sldId id="555" r:id="rId58"/>
    <p:sldId id="565" r:id="rId59"/>
    <p:sldId id="527" r:id="rId60"/>
    <p:sldId id="566" r:id="rId61"/>
    <p:sldId id="551" r:id="rId62"/>
    <p:sldId id="503" r:id="rId63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" userDrawn="1">
          <p15:clr>
            <a:srgbClr val="A4A3A4"/>
          </p15:clr>
        </p15:guide>
        <p15:guide id="2" orient="horz" pos="1207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pos="5556" userDrawn="1">
          <p15:clr>
            <a:srgbClr val="A4A3A4"/>
          </p15:clr>
        </p15:guide>
        <p15:guide id="5" pos="5148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0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77166" autoAdjust="0"/>
  </p:normalViewPr>
  <p:slideViewPr>
    <p:cSldViewPr>
      <p:cViewPr varScale="1">
        <p:scale>
          <a:sx n="84" d="100"/>
          <a:sy n="84" d="100"/>
        </p:scale>
        <p:origin x="2700" y="78"/>
      </p:cViewPr>
      <p:guideLst>
        <p:guide orient="horz" pos="2671"/>
        <p:guide orient="horz" pos="1207"/>
        <p:guide orient="horz" pos="572"/>
        <p:guide pos="5556"/>
        <p:guide pos="5148"/>
        <p:guide orient="horz" pos="4320"/>
        <p:guide pos="30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5" d="100"/>
        <a:sy n="75" d="100"/>
      </p:scale>
      <p:origin x="0" y="-606"/>
    </p:cViewPr>
  </p:sorterViewPr>
  <p:notesViewPr>
    <p:cSldViewPr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6CD76346-079E-4DD0-B5A2-16C5A92EAF8D}" type="datetimeFigureOut">
              <a:rPr lang="de-DE"/>
              <a:pPr>
                <a:defRPr/>
              </a:pPr>
              <a:t>06.03.2017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20EAD3A7-51B3-4828-B318-7FBB638B227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enably.com/chrometric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etre.com/tools/colourblindsimulator/" TargetMode="External"/><Relationship Id="rId4" Type="http://schemas.openxmlformats.org/officeDocument/2006/relationships/hyperlink" Target="http://colorfilter.wickline.org/" TargetMode="Externa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Ja. </a:t>
            </a:r>
            <a:r>
              <a:rPr lang="de-DE" altLang="de-DE" dirty="0" err="1"/>
              <a:t>Powerpoint</a:t>
            </a: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Power </a:t>
            </a:r>
            <a:r>
              <a:rPr lang="de-DE" altLang="de-DE" dirty="0" err="1"/>
              <a:t>Corrupts</a:t>
            </a:r>
            <a:r>
              <a:rPr lang="de-DE" altLang="de-DE" dirty="0"/>
              <a:t>. Power Point </a:t>
            </a:r>
            <a:r>
              <a:rPr lang="de-DE" altLang="de-DE" dirty="0" err="1"/>
              <a:t>corrupts</a:t>
            </a:r>
            <a:r>
              <a:rPr lang="de-DE" altLang="de-DE" dirty="0"/>
              <a:t> </a:t>
            </a:r>
            <a:r>
              <a:rPr lang="de-DE" altLang="de-DE" dirty="0" err="1"/>
              <a:t>absolutely</a:t>
            </a: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sz="1300" dirty="0"/>
              <a:t>Nicht schnalzen oder mit </a:t>
            </a:r>
            <a:r>
              <a:rPr lang="de-DE" sz="1300" dirty="0" err="1"/>
              <a:t>finger</a:t>
            </a:r>
            <a:r>
              <a:rPr lang="de-DE" sz="1300" dirty="0"/>
              <a:t> schnippen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sz="1300" dirty="0"/>
              <a:t>Fehler nicht ansprechen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sz="1300" dirty="0"/>
              <a:t>Fragen wenn es interessiert finde ich es raus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41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502F66-CE0B-42A8-8C68-98569B8DCDAD}" type="slidenum">
              <a:rPr lang="de-DE" altLang="de-DE" smtClean="0"/>
              <a:pPr/>
              <a:t>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Arzt im vorletzten Jahrhundert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Todesfälle auf Stadtkarte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Wasserpumpe in </a:t>
            </a:r>
            <a:r>
              <a:rPr lang="de-DE" dirty="0" err="1"/>
              <a:t>Broad</a:t>
            </a:r>
            <a:r>
              <a:rPr lang="de-DE" dirty="0"/>
              <a:t> Street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Geschichte geht so, dass er die Stadtverwaltung überzeugte, den dortigen Pumpenschlegel abzumontieren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Neue Erkenntnisse durch Datenvisualisierung möglich</a:t>
            </a:r>
          </a:p>
          <a:p>
            <a:pPr marL="185715" indent="-185715">
              <a:buFontTx/>
              <a:buChar char="-"/>
              <a:defRPr/>
            </a:pPr>
            <a:endParaRPr lang="de-DE" dirty="0"/>
          </a:p>
          <a:p>
            <a:pPr marL="185715" indent="-185715">
              <a:buFontTx/>
              <a:buChar char="-"/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225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936B75-0A29-47E4-9C11-9ADECD78A8C2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Geographisch in etwa korrekt</a:t>
            </a:r>
          </a:p>
          <a:p>
            <a:pPr marL="185715" indent="-185715">
              <a:buFontTx/>
              <a:buChar char="•"/>
            </a:pPr>
            <a:r>
              <a:rPr lang="de-DE" altLang="de-DE"/>
              <a:t>Ubahnnetz in London 1928</a:t>
            </a:r>
          </a:p>
        </p:txBody>
      </p:sp>
      <p:sp>
        <p:nvSpPr>
          <p:cNvPr id="2458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172885-183D-4422-93ED-8143B0B37510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Ja, die Geographie stimmt nicht – Themse oder auch die Entfernungen zwischen Stationen bei Vorortzügen 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Verzerrung ok, da es ja nicht das Ziel ist, Entfernungsangaben korrekt darzustellen, sondern eine Orientierung geben soll, die für den Großteil der Nutzer hilfreich ist</a:t>
            </a:r>
          </a:p>
        </p:txBody>
      </p:sp>
      <p:sp>
        <p:nvSpPr>
          <p:cNvPr id="266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FFB181-B4BF-46B6-BF85-EFE493AA975F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Eng verwandt: Manipulation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Hier sieht man, wie ein amerikanischer Fernsehsender – dessen Logo ich zur Wahrung der Anonymität überklebt habe – Daten präsentiert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Aussage: Sobald die Steuererleichterungen von George Bush </a:t>
            </a:r>
            <a:r>
              <a:rPr lang="de-DE" altLang="de-DE" dirty="0" err="1"/>
              <a:t>jun</a:t>
            </a:r>
            <a:r>
              <a:rPr lang="de-DE" altLang="de-DE" dirty="0"/>
              <a:t> im Januar 2013 auslaufen, wird es allen viel schlechter gehen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Aber: y-Achse beginnt nicht bei null, Balken „abgeschnitten“</a:t>
            </a:r>
          </a:p>
        </p:txBody>
      </p:sp>
      <p:sp>
        <p:nvSpPr>
          <p:cNvPr id="3072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271694-02B8-4AA4-9242-AA76F48088E6}" type="slidenum">
              <a:rPr lang="de-DE" altLang="de-DE" smtClean="0"/>
              <a:pPr/>
              <a:t>13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Keine so gute Story – für Verkaufszahlen von Medien gilt ja oftmals „Bad </a:t>
            </a:r>
            <a:r>
              <a:rPr lang="de-DE" altLang="de-DE" dirty="0" err="1"/>
              <a:t>news</a:t>
            </a:r>
            <a:r>
              <a:rPr lang="de-DE" altLang="de-DE" dirty="0"/>
              <a:t> </a:t>
            </a:r>
            <a:r>
              <a:rPr lang="de-DE" altLang="de-DE" dirty="0" err="1"/>
              <a:t>is</a:t>
            </a:r>
            <a:r>
              <a:rPr lang="de-DE" altLang="de-DE" dirty="0"/>
              <a:t> </a:t>
            </a:r>
            <a:r>
              <a:rPr lang="de-DE" altLang="de-DE" dirty="0" err="1"/>
              <a:t>good</a:t>
            </a:r>
            <a:r>
              <a:rPr lang="de-DE" altLang="de-DE" dirty="0"/>
              <a:t> </a:t>
            </a:r>
            <a:r>
              <a:rPr lang="de-DE" altLang="de-DE" dirty="0" err="1"/>
              <a:t>news</a:t>
            </a:r>
            <a:r>
              <a:rPr lang="de-DE" altLang="de-DE" dirty="0"/>
              <a:t>“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Link: bei Wikipedia weitere Beispiele für irreführende Graphen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Auf manche Verzerrung oder Täuschung ist man wohl selbst schon reingefallen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Weitere Beispiele: beliebige Zeitung oder Zeitschrift - Bild genauso wie Spiegel. </a:t>
            </a:r>
            <a:r>
              <a:rPr lang="de-DE" altLang="de-DE" dirty="0" err="1"/>
              <a:t>Mglw</a:t>
            </a:r>
            <a:r>
              <a:rPr lang="de-DE" altLang="de-DE" dirty="0"/>
              <a:t>. auch Cicero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Oft ist es Anweisung oder vorauseilender Gehorsam des Mitarbeiters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Manchmal kommt aber auch der Chef zur Tür rein und sagt: nächste Folie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defTabSz="990478">
              <a:defRPr/>
            </a:pPr>
            <a:endParaRPr lang="de-DE" alt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EAD3A7-51B3-4828-B318-7FBB638B2272}" type="slidenum">
              <a:rPr lang="de-DE" altLang="de-DE" smtClean="0"/>
              <a:pPr>
                <a:defRPr/>
              </a:pPr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47706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Mir gefallen die Zahlen in diesem Bericht nicht. Schicken Sie ihn ans Marketing – mal schauen, was die draus machen können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Menschen sind leicht zu täuschen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Man kann einer Story einen beliebigen SPIN geben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Skalen nicht nur abschneiden sondern künstlich verzerren, um z.B. das Quartalsergebnis visuell besser aussehen zu lassen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Außer Irreführung und aktiver Täuschung gibt es aber auch offene Lügen</a:t>
            </a:r>
          </a:p>
        </p:txBody>
      </p:sp>
      <p:sp>
        <p:nvSpPr>
          <p:cNvPr id="430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92F3A2-06C2-4CC8-888B-0659CD97B225}" type="slidenum">
              <a:rPr lang="de-DE" altLang="de-DE" smtClean="0"/>
              <a:pPr/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8287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 err="1"/>
              <a:t>Dilbert</a:t>
            </a:r>
            <a:r>
              <a:rPr lang="de-DE" altLang="de-DE" dirty="0"/>
              <a:t>: Ich hatte keine genauen Zahlen, darum habe ich einfach diese erfunden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Studien haben gezeigt, das korrekte Zahlen in keiner Weise nützlicher sind als welche, die man erfunden hat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Wie viele Studien zeigen das? 87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Spielt mit „Lügen mit Statistik“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Es geht natürlich – aber ja auch ohne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 err="1"/>
              <a:t>Dilbert</a:t>
            </a:r>
            <a:r>
              <a:rPr lang="de-DE" altLang="de-DE" dirty="0"/>
              <a:t> und </a:t>
            </a:r>
            <a:r>
              <a:rPr lang="de-DE" altLang="de-DE" dirty="0" err="1"/>
              <a:t>xkcd</a:t>
            </a:r>
            <a:r>
              <a:rPr lang="de-DE" altLang="de-DE" dirty="0"/>
              <a:t> sind Fundgruben!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Manchmal ist es aber keine Lüge, bewusste Irreführung oder Selbst-Täuschung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6D04AB-E5FD-4EE7-AF3C-BD776A7837FE}" type="slidenum">
              <a:rPr lang="de-DE" altLang="de-DE" smtClean="0"/>
              <a:pPr/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120056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Sondern einfach schlechtes Handwerk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DatenVisualisierungen</a:t>
            </a:r>
            <a:r>
              <a:rPr lang="de-DE" altLang="de-DE" dirty="0"/>
              <a:t> aus der Hölle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Export von Bananen in Tonnen von 1994-2005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Überlappende Daten in 3D, „schlechte“ Überschrift, Diagramm ist zu überfüllt, mit ablenkenden Bildern im Hintergrund, miserable Farbgestaltung, schlechte Skala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Ich weiß nicht, ob es ein gezielt erstelltes Beispiel für schlechte Datenvisualisierung ist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Man findet auch andere Graphen von Dr. Hochhaus ZMP, und bei </a:t>
            </a:r>
            <a:r>
              <a:rPr lang="de-DE" altLang="de-DE" dirty="0" err="1"/>
              <a:t>Googlesuche</a:t>
            </a:r>
            <a:r>
              <a:rPr lang="de-DE" altLang="de-DE" dirty="0"/>
              <a:t> sind schlechte Datenvisualisierungen häufiger als Gute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3D macht generell nur </a:t>
            </a:r>
            <a:r>
              <a:rPr lang="de-DE" altLang="de-DE" dirty="0" err="1"/>
              <a:t>seeehr</a:t>
            </a:r>
            <a:r>
              <a:rPr lang="de-DE" altLang="de-DE" dirty="0"/>
              <a:t> selten Sinn. Bei Kuchendiagrammwürde 3D Ansicht die Größe von Teilstücken verzerren – durch Perspektive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Damit auch schon das Nächste Beispiel – ein Kuchendiagramm</a:t>
            </a:r>
          </a:p>
          <a:p>
            <a:pPr marL="185715" indent="-185715" defTabSz="990478">
              <a:buFontTx/>
              <a:buChar char="•"/>
              <a:defRPr/>
            </a:pP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Liniendiagramm mit x Zeit und y Höhe der Exporte erstellen, je Land andersfarbige, manche Länder raus/ Gruppierungen</a:t>
            </a:r>
          </a:p>
          <a:p>
            <a:pPr marL="185715" indent="-185715" defTabSz="990478">
              <a:buFontTx/>
              <a:buChar char="•"/>
              <a:defRPr/>
            </a:pP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80FF84-818D-43D8-9485-4B906C928D2C}" type="slidenum">
              <a:rPr lang="de-DE" altLang="de-DE" smtClean="0"/>
              <a:pPr/>
              <a:t>17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100 Personen, die auf Twitter am Aktivsten sind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Zu viele Kategorien, zu viele Farben, ´“größere“ Kuchenstücke nicht beschriftet, schlechte Legende (scrollen)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Fehlt nur noch, dass es verzerrt in 3D dargestellt ist</a:t>
            </a:r>
          </a:p>
        </p:txBody>
      </p:sp>
      <p:sp>
        <p:nvSpPr>
          <p:cNvPr id="3584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B8535-C349-4754-871B-95017BFAF09D}" type="slidenum">
              <a:rPr lang="de-DE" altLang="de-DE" smtClean="0"/>
              <a:pPr/>
              <a:t>18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Prima um den Himmel und eine Pyramide perspektivisch darzustellen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Manche würden Kuchendiagramme generell nicht einsetzen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…andere halten sie für gute Tools, um UNTER BESTIMMTEN UMSTÄNDEN eine GERINGE ANZAHL von Kategorien gleichzeitig darzustellen wenn sich diese ZU 100% SUMMIEREN!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MIT BEDACHT einsetzen!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Im Gegensatz zu vielen anderen Diagrammarten sind bei </a:t>
            </a:r>
            <a:r>
              <a:rPr lang="de-DE" altLang="de-DE" dirty="0" err="1"/>
              <a:t>Pie</a:t>
            </a:r>
            <a:r>
              <a:rPr lang="de-DE" altLang="de-DE" dirty="0"/>
              <a:t> Charts/ Kuchendiagrammen Negative Anteile – wie z.B. manchmal Gewinn - nicht darstellbar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 err="1"/>
              <a:t>Teilschitte</a:t>
            </a:r>
            <a:r>
              <a:rPr lang="de-DE" altLang="de-DE" dirty="0"/>
              <a:t> bei 12 Uhr – oben – beginnen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Dann nicht </a:t>
            </a:r>
            <a:r>
              <a:rPr lang="de-DE" altLang="de-DE" dirty="0" err="1"/>
              <a:t>Pac</a:t>
            </a:r>
            <a:r>
              <a:rPr lang="de-DE" altLang="de-DE" dirty="0"/>
              <a:t>-Man</a:t>
            </a:r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F0B7F0-FD79-4D32-A860-33DA318C4CEE}" type="slidenum">
              <a:rPr lang="de-DE" altLang="de-DE" smtClean="0"/>
              <a:pPr/>
              <a:t>19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61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2C1722-1B4C-4DC3-9867-A85316F26168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Dann nicht </a:t>
            </a:r>
            <a:r>
              <a:rPr lang="de-DE" altLang="de-DE" dirty="0" err="1"/>
              <a:t>Pac</a:t>
            </a:r>
            <a:r>
              <a:rPr lang="de-DE" altLang="de-DE" dirty="0"/>
              <a:t>-Man</a:t>
            </a:r>
          </a:p>
        </p:txBody>
      </p:sp>
      <p:sp>
        <p:nvSpPr>
          <p:cNvPr id="378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F0B7F0-FD79-4D32-A860-33DA318C4CEE}" type="slidenum">
              <a:rPr lang="de-DE" altLang="de-DE" smtClean="0"/>
              <a:pPr/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98291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Mitten drin in Richtlinien für gute Datenvisualisierungen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6 RICHTLINIEN, keine Regeln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Zielen auf Dashboards ab, bei Infografiken – die ja meist statisch sind – oder bei „</a:t>
            </a:r>
            <a:r>
              <a:rPr lang="de-DE" altLang="de-DE" dirty="0" err="1"/>
              <a:t>DataArt</a:t>
            </a:r>
            <a:r>
              <a:rPr lang="de-DE" altLang="de-DE" dirty="0"/>
              <a:t>“ würde ich manche Dinge anders machen als bei Dashboards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Zu den einzelnen Richtlinien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„nur“ Daten präsentieren, Erkenntnisse daraus hervorheben und Handlungsempfehlungen geben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oder überzeugen/bewilligen mit Daten als Hintergrundinfo z.B. Budget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Erkundend oder Erst-Sichtbarmachen. Erklärend/ geht mehr in die Tiefe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Zielgruppe: Ingenieure oder Manager; Thema bekannt – dann auch Tiefe möglich – oder neu, wieviel Zeit habe ich zum Erläutern, Aufnahmefähigkeit/ wann am Tag…</a:t>
            </a:r>
          </a:p>
        </p:txBody>
      </p:sp>
      <p:sp>
        <p:nvSpPr>
          <p:cNvPr id="4403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DFC597-09DA-43D2-BC4C-61144D5F7950}" type="slidenum">
              <a:rPr lang="de-DE" altLang="de-DE" smtClean="0"/>
              <a:pPr/>
              <a:t>21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4198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B810FD-41F3-4D5C-915E-DAEC718B7EE3}" type="slidenum">
              <a:rPr lang="de-DE" altLang="de-DE" smtClean="0"/>
              <a:pPr/>
              <a:t>22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Ingenieure oder Mathematiker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Summarisch: Min, Max, Median, Q1+4 und damit Streubreite und damit auch Schiefe der Verteilung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- oder sogar </a:t>
            </a:r>
            <a:r>
              <a:rPr lang="de-DE" altLang="de-DE" dirty="0" err="1"/>
              <a:t>Violinplots</a:t>
            </a:r>
            <a:r>
              <a:rPr lang="de-DE" altLang="de-DE" dirty="0"/>
              <a:t>, die Übersicht über Dichteverteilung geben</a:t>
            </a:r>
          </a:p>
        </p:txBody>
      </p:sp>
      <p:sp>
        <p:nvSpPr>
          <p:cNvPr id="460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10B08E-9366-44A5-B13D-4D4AC727E694}" type="slidenum">
              <a:rPr lang="de-DE" altLang="de-DE" smtClean="0"/>
              <a:pPr/>
              <a:t>23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Für Verkäufer oder nicht-technisch fokussierte Manager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Linien oder Balken, da besser in kurzer Zeit verständlich und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Unnützes Wissen, wie bei den </a:t>
            </a:r>
            <a:r>
              <a:rPr lang="de-DE" altLang="de-DE" dirty="0" err="1"/>
              <a:t>Boxplots</a:t>
            </a:r>
            <a:r>
              <a:rPr lang="de-DE" altLang="de-DE" dirty="0"/>
              <a:t> – rausgelassen wird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Manchmal ist es besser Balken horizontal anzuordnen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Manchmal auch Skala oben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F bzw. Z-förmigen Lesebewegungen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Skalen nicht verzerrt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Sonst sieht es </a:t>
            </a:r>
            <a:r>
              <a:rPr lang="de-DE" altLang="de-DE" dirty="0" err="1"/>
              <a:t>z.B</a:t>
            </a:r>
            <a:r>
              <a:rPr lang="de-DE" altLang="de-DE" dirty="0"/>
              <a:t>….</a:t>
            </a:r>
          </a:p>
        </p:txBody>
      </p:sp>
      <p:sp>
        <p:nvSpPr>
          <p:cNvPr id="481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7F0498-3F1D-49AE-BE27-4476A6109211}" type="slidenum">
              <a:rPr lang="de-DE" altLang="de-DE" smtClean="0"/>
              <a:pPr/>
              <a:t>24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Liniendiagramm: Zukunftsprojektionen/Trends nicht genau eintragen, sondern mit Unsicherheitsbereich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Und z.B. Vorsicht bei Logarithmischen Skalen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Für jede Darstellung gibt es Diagrammarten, die besser oder aber nicht so gut geeignet sind</a:t>
            </a:r>
          </a:p>
        </p:txBody>
      </p:sp>
      <p:sp>
        <p:nvSpPr>
          <p:cNvPr id="481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7F0498-3F1D-49AE-BE27-4476A6109211}" type="slidenum">
              <a:rPr lang="de-DE" altLang="de-DE" smtClean="0"/>
              <a:pPr/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799257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Hier eine Übersicht - Nicht alles durchlesen, Folien schicke ich gerne zu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Werte vergleichen – zwischen verschiedenen Items einmal vs. während eines Zeitraumes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Verteilungen einzelnen Datenpunkte darstellen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Zusammensetzung von Datenmenge darstellen – einmalig vs. Im Zeitverlauf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dirty="0"/>
              <a:t>Verhältnisse erfassen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Gestapelte Balken: Am Anfang bei „Was ist Datenvisualisierung“. Eines der WENIGEN guten Beispiele. Selten sinnvoll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Schattenwurf – einfach: NEIN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Bei Infografik, Data Art </a:t>
            </a:r>
            <a:r>
              <a:rPr lang="de-DE" altLang="de-DE" dirty="0" err="1"/>
              <a:t>mglw</a:t>
            </a:r>
            <a:r>
              <a:rPr lang="de-DE" altLang="de-DE" dirty="0"/>
              <a:t>. manche Diagrammarten auswählen – aber BEWUSST wählen und Alternativen bedenken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manches anders … siehe nächste Folie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>
              <a:buFont typeface="Arial" panose="020B0604020202020204" pitchFamily="34" charset="0"/>
              <a:buChar char="•"/>
            </a:pPr>
            <a:endParaRPr lang="de-DE" altLang="de-DE" dirty="0"/>
          </a:p>
        </p:txBody>
      </p:sp>
      <p:sp>
        <p:nvSpPr>
          <p:cNvPr id="5018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6BE74B-4AB4-46A3-84BF-48C062571458}" type="slidenum">
              <a:rPr lang="de-DE" altLang="de-DE" smtClean="0"/>
              <a:pPr/>
              <a:t>26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Bullet Graphs </a:t>
            </a:r>
            <a:r>
              <a:rPr lang="de-DE" altLang="de-DE" dirty="0" err="1"/>
              <a:t>va</a:t>
            </a:r>
            <a:r>
              <a:rPr lang="de-DE" altLang="de-DE" dirty="0"/>
              <a:t>. Für Dashboards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>
                <a:sym typeface="Wingdings" panose="05000000000000000000" pitchFamily="2" charset="2"/>
              </a:rPr>
              <a:t>Nächstes: </a:t>
            </a:r>
            <a:r>
              <a:rPr lang="de-DE" altLang="de-DE" dirty="0" err="1">
                <a:sym typeface="Wingdings" panose="05000000000000000000" pitchFamily="2" charset="2"/>
              </a:rPr>
              <a:t>Bulletcharts</a:t>
            </a:r>
            <a:r>
              <a:rPr lang="de-DE" altLang="de-DE" dirty="0">
                <a:sym typeface="Wingdings" panose="05000000000000000000" pitchFamily="2" charset="2"/>
              </a:rPr>
              <a:t> Andreas Theos Stephen </a:t>
            </a:r>
            <a:r>
              <a:rPr lang="de-DE" altLang="de-DE" dirty="0" err="1">
                <a:sym typeface="Wingdings" panose="05000000000000000000" pitchFamily="2" charset="2"/>
              </a:rPr>
              <a:t>Few</a:t>
            </a:r>
            <a:endParaRPr lang="de-DE" altLang="de-DE" dirty="0">
              <a:sym typeface="Wingdings" panose="05000000000000000000" pitchFamily="2" charset="2"/>
            </a:endParaRPr>
          </a:p>
          <a:p>
            <a:pPr marL="185715" indent="-185715">
              <a:buFontTx/>
              <a:buChar char="•"/>
            </a:pPr>
            <a:r>
              <a:rPr lang="de-DE" altLang="de-DE" dirty="0"/>
              <a:t>Informationsdichte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Schwarze Balken zeigt Wert auf Skala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Skala ist beschriftet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Gedeckte Hintergrundfarben gut mittel schlecht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Hervorhebungen möglich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Vergleichswert durch Querstrich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Data-</a:t>
            </a:r>
            <a:r>
              <a:rPr lang="de-DE" altLang="de-DE" dirty="0" err="1"/>
              <a:t>to</a:t>
            </a:r>
            <a:r>
              <a:rPr lang="de-DE" altLang="de-DE" dirty="0"/>
              <a:t>-</a:t>
            </a:r>
            <a:r>
              <a:rPr lang="de-DE" altLang="de-DE" dirty="0" err="1"/>
              <a:t>Ink</a:t>
            </a:r>
            <a:r>
              <a:rPr lang="de-DE" altLang="de-DE" dirty="0"/>
              <a:t>-Ratio/ Informationsdichte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Chartjunk – weniger ist mehr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„De-</a:t>
            </a:r>
            <a:r>
              <a:rPr lang="de-DE" altLang="de-DE" dirty="0" err="1"/>
              <a:t>Cluttering</a:t>
            </a:r>
            <a:r>
              <a:rPr lang="de-DE" altLang="de-DE" dirty="0"/>
              <a:t>“, nicht überladen, nicht „unnützen“ Data Junk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De-</a:t>
            </a:r>
            <a:r>
              <a:rPr lang="de-DE" altLang="de-DE" dirty="0" err="1"/>
              <a:t>Cluttering</a:t>
            </a:r>
            <a:r>
              <a:rPr lang="de-DE" altLang="de-DE" dirty="0"/>
              <a:t> wird manchmal fälschlicherweise benutzt für „wir brauchen keine Skalenangaben“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Das Nicht, aber Skalenlinien unaufdringlich gestalten, Leerflächen als Begrenzung nehmen statt Linien</a:t>
            </a:r>
          </a:p>
          <a:p>
            <a:pPr defTabSz="990478">
              <a:defRPr/>
            </a:pPr>
            <a:endParaRPr lang="de-DE" altLang="de-DE" dirty="0"/>
          </a:p>
          <a:p>
            <a:endParaRPr lang="de-DE" altLang="de-DE" dirty="0"/>
          </a:p>
        </p:txBody>
      </p:sp>
      <p:sp>
        <p:nvSpPr>
          <p:cNvPr id="5837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21A680-4A37-480C-8310-60DB35FF85AC}" type="slidenum">
              <a:rPr lang="de-DE" altLang="de-DE" smtClean="0"/>
              <a:pPr/>
              <a:t>27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Genauso wie Kuchendiagramme/ </a:t>
            </a:r>
            <a:r>
              <a:rPr lang="de-DE" altLang="de-DE" dirty="0" err="1"/>
              <a:t>Pie</a:t>
            </a:r>
            <a:r>
              <a:rPr lang="de-DE" altLang="de-DE" dirty="0"/>
              <a:t> </a:t>
            </a:r>
            <a:r>
              <a:rPr lang="de-DE" altLang="de-DE" dirty="0" err="1"/>
              <a:t>charts</a:t>
            </a: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Sind Tachometer oder Messuhren oder Druckmeter verpönt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…u.a. wegen der Platzverschwendung, geringen Informationsdichte/ Data-</a:t>
            </a:r>
            <a:r>
              <a:rPr lang="de-DE" altLang="de-DE" dirty="0" err="1"/>
              <a:t>to</a:t>
            </a:r>
            <a:r>
              <a:rPr lang="de-DE" altLang="de-DE" dirty="0"/>
              <a:t>-</a:t>
            </a:r>
            <a:r>
              <a:rPr lang="de-DE" altLang="de-DE" dirty="0" err="1"/>
              <a:t>ink</a:t>
            </a:r>
            <a:r>
              <a:rPr lang="de-DE" altLang="de-DE" dirty="0"/>
              <a:t>-ratio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Aber manchmal </a:t>
            </a:r>
            <a:r>
              <a:rPr lang="de-DE" altLang="de-DE" dirty="0">
                <a:sym typeface="Wingdings" panose="05000000000000000000" pitchFamily="2" charset="2"/>
              </a:rPr>
              <a:t> Ziel + Zielgruppe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hier eines der noch besseren Beispiele – klare Aussage, gedämpfte Farben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Wenn es um Informationsdichte geht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399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875C3D-CBC1-42AC-8527-638AB71DAD6E}" type="slidenum">
              <a:rPr lang="de-DE" altLang="de-DE" smtClean="0"/>
              <a:pPr/>
              <a:t>28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Bei Farben: nicht übertreiben: 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5 meistverkauften Medikamente A-E werden verglichen in verschiedenen Ländern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Der Verkaufsrank wird in verschiedenen Ländern anhand der Farben und Nummern dargestellt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Eingefasst wirkt es durch deutliche Zellumrandungen</a:t>
            </a:r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2EFD0A-BD19-4A16-8CAB-DDA8DB7A1CA0}" type="slidenum">
              <a:rPr lang="de-DE" altLang="de-DE" smtClean="0"/>
              <a:pPr/>
              <a:t>29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7578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3 Bilder auf der Folie, damit die Angesprochenen alle im Hinterkopf haben, wenn ich umschalte und sage: Das alles sind Datenvisualisierungen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Infografik mit viel Text: „Tracking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chemistry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stress“ - aber es gibt auch Infografiken mit weniger Text bis hin zu „Data Art“ – wie in der nächsten Folie</a:t>
            </a:r>
          </a:p>
        </p:txBody>
      </p:sp>
      <p:sp>
        <p:nvSpPr>
          <p:cNvPr id="81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4F679F-9F06-4408-A1C7-ABAD49E6F83C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Viel übersichtlicher, viel klarer und in kürzerer Zeit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Ja, gewisser Informationsverlust, da nur die ersten 5 Kategorien – aber „welche sind wichtig“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Welche Medikamente überall ankommen, welche in einzelnen Ländern gut ankommen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Man könnte noch die Länder „besser“ organisieren – Umsatz statt A-Z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Augenfreundlicher weniger gedrängt, da Umrandung fehlt und Zellumrandungen in weiß -„De-</a:t>
            </a:r>
            <a:r>
              <a:rPr lang="de-DE" altLang="de-DE" dirty="0" err="1"/>
              <a:t>Cluttering</a:t>
            </a:r>
            <a:r>
              <a:rPr lang="de-DE" altLang="de-DE" dirty="0"/>
              <a:t>“</a:t>
            </a:r>
          </a:p>
        </p:txBody>
      </p:sp>
      <p:sp>
        <p:nvSpPr>
          <p:cNvPr id="5632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9EE17D-769C-473C-8EA5-BD2C9ED008B9}" type="slidenum">
              <a:rPr lang="de-DE" altLang="de-DE" smtClean="0"/>
              <a:pPr/>
              <a:t>30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Einerseits wirken für seriöse Darstellungen gedecktere Farben besser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dirty="0"/>
              <a:t>Aber es kommt auch auf das Ziel an: will ich hervorheben/alarmieren – oder ist es aus Gründen des „Corporate Design“ besser?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dirty="0"/>
              <a:t>Mein Rot ist nicht Dein Rot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Aber auch: 10% der Bevölkerung sind auf eine oder andere Weise farbenblind bzw. haben Farbschwächen</a:t>
            </a:r>
          </a:p>
          <a:p>
            <a:pPr marL="185715" indent="-185715" defTabSz="990478">
              <a:buFont typeface="Arial" panose="020B0604020202020204" pitchFamily="34" charset="0"/>
              <a:buChar char="•"/>
              <a:defRPr/>
            </a:pPr>
            <a:r>
              <a:rPr lang="de-DE" dirty="0"/>
              <a:t>Darum ist rot-grün nicht gut, rot-blau oder einfach unterschiedliche Tönungen einer Farbe sind besser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Andererseits auch kulturspezifisch: westlich Rot Warnung </a:t>
            </a:r>
            <a:r>
              <a:rPr lang="de-DE" dirty="0" err="1"/>
              <a:t>ggü</a:t>
            </a:r>
            <a:r>
              <a:rPr lang="de-DE" dirty="0"/>
              <a:t>. Chinas Glück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endParaRPr lang="de-DE" dirty="0"/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http://www.huffingtonpost.com/smartertravel/what-colors-mean-in-other_b_9078674.html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>
                <a:hlinkClick r:id="rId3"/>
              </a:rPr>
              <a:t>http://enably.com/chrometric/</a:t>
            </a:r>
            <a:r>
              <a:rPr lang="de-DE" dirty="0"/>
              <a:t> - </a:t>
            </a:r>
            <a:r>
              <a:rPr lang="de-DE" dirty="0" err="1"/>
              <a:t>AdobeAIR</a:t>
            </a:r>
            <a:r>
              <a:rPr lang="de-DE" dirty="0"/>
              <a:t>-Tool</a:t>
            </a:r>
            <a:br>
              <a:rPr lang="de-DE" dirty="0"/>
            </a:br>
            <a:r>
              <a:rPr lang="de-DE" dirty="0">
                <a:hlinkClick r:id="rId4"/>
              </a:rPr>
              <a:t>http://colorfilter.wickline.org/</a:t>
            </a:r>
            <a:r>
              <a:rPr lang="de-DE" dirty="0"/>
              <a:t> - Webpages</a:t>
            </a:r>
            <a:br>
              <a:rPr lang="de-DE" dirty="0"/>
            </a:br>
            <a:r>
              <a:rPr lang="de-DE" dirty="0">
                <a:hlinkClick r:id="rId5"/>
              </a:rPr>
              <a:t>http://www.etre.com/tools/colourblindsimulator/</a:t>
            </a:r>
            <a:r>
              <a:rPr lang="de-DE" dirty="0"/>
              <a:t> - Bilder hochladen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dirty="0"/>
              <a:t>Visual </a:t>
            </a:r>
            <a:r>
              <a:rPr lang="de-DE" dirty="0" err="1"/>
              <a:t>Miscellaneum</a:t>
            </a:r>
            <a:r>
              <a:rPr lang="de-DE" dirty="0"/>
              <a:t>: A </a:t>
            </a:r>
            <a:r>
              <a:rPr lang="de-DE" dirty="0" err="1"/>
              <a:t>colorful</a:t>
            </a:r>
            <a:r>
              <a:rPr lang="de-DE" dirty="0"/>
              <a:t> </a:t>
            </a:r>
            <a:r>
              <a:rPr lang="de-DE" dirty="0" err="1"/>
              <a:t>guide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world´s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consequential</a:t>
            </a:r>
            <a:r>
              <a:rPr lang="de-DE" dirty="0"/>
              <a:t> </a:t>
            </a:r>
            <a:r>
              <a:rPr lang="de-DE" dirty="0" err="1"/>
              <a:t>trivia</a:t>
            </a:r>
            <a:r>
              <a:rPr lang="de-DE" dirty="0"/>
              <a:t> 2012, Stephen </a:t>
            </a:r>
            <a:r>
              <a:rPr lang="de-DE" dirty="0" err="1"/>
              <a:t>Few</a:t>
            </a:r>
            <a:endParaRPr lang="de-DE" dirty="0"/>
          </a:p>
          <a:p>
            <a:pPr>
              <a:defRPr/>
            </a:pPr>
            <a:endParaRPr lang="de-DE" altLang="de-DE" dirty="0"/>
          </a:p>
        </p:txBody>
      </p:sp>
      <p:sp>
        <p:nvSpPr>
          <p:cNvPr id="522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543D7E-7BE8-487F-8330-40E20854B7E6}" type="slidenum">
              <a:rPr lang="de-DE" altLang="de-DE" smtClean="0"/>
              <a:pPr/>
              <a:t>31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Gehirngerechte Häppchen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Gehirn sucht ständig nach Mustern + kann Ausreißer gut wahrnehmen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durch Kurzzeiteinblendung der Bilder und Untersuchung im </a:t>
            </a:r>
            <a:r>
              <a:rPr lang="de-DE" altLang="de-DE" dirty="0" err="1"/>
              <a:t>Magnettomographen</a:t>
            </a: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Scheint nicht der Wahrheit zu entsprechen – aber „Prä-</a:t>
            </a:r>
            <a:r>
              <a:rPr lang="de-DE" altLang="de-DE" dirty="0" err="1"/>
              <a:t>attentive</a:t>
            </a:r>
            <a:r>
              <a:rPr lang="de-DE" altLang="de-DE" dirty="0"/>
              <a:t> Wahrnehmung hat sich durchgesetzt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Bestimmte </a:t>
            </a:r>
            <a:r>
              <a:rPr lang="de-DE" altLang="de-DE" dirty="0" err="1"/>
              <a:t>Mustereränderungen</a:t>
            </a:r>
            <a:r>
              <a:rPr lang="de-DE" altLang="de-DE" dirty="0"/>
              <a:t> kann das Gehirn schneller wahrnehmen – und auch dort gibt es eine Reihenfolge in der Wahrnehmungsgenauigkeit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Feine Unterschiede: Position, Linienlänge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Danach Winkel oder Steigung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Schlechter: Größe eines Areals oder gar Volumen – 3D verzerrt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Und am Schlechtesten sind feine Unterschiede in Farbstärke, Farbhelligkeit oder Farbton wahrnehmbar und „Datendichte“ ob es - 5 oder 10 Datenpunkte sind, können wir noch abschätzen, ob es 50 oder 100 sind, nicht mehr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Trotzdem sind Daten eine gute Möglichkeit zur Hervorhebung – z.B. Warnfarben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Colin Ware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Farbverläufe auf Skalen: gut zu unterscheiden – aber wir können z.B. nicht sagen ob dieses rot für 0,5 </a:t>
            </a:r>
            <a:r>
              <a:rPr lang="de-DE" altLang="de-DE" dirty="0" err="1"/>
              <a:t>Mio</a:t>
            </a:r>
            <a:r>
              <a:rPr lang="de-DE" altLang="de-DE" dirty="0"/>
              <a:t> steht oder dieses, etwas auf der Folie entferntere</a:t>
            </a:r>
          </a:p>
        </p:txBody>
      </p:sp>
      <p:sp>
        <p:nvSpPr>
          <p:cNvPr id="6042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07318D-BF5B-4A8C-8841-85F52F7B01DB}" type="slidenum">
              <a:rPr lang="de-DE" altLang="de-DE" smtClean="0"/>
              <a:pPr/>
              <a:t>32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Wahrnehmung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Ok, Logo statt Datenmenge – aber brillant!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In dem Fall nicht wegen Tierliebe ausgewählt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Umrandung/</a:t>
            </a:r>
            <a:r>
              <a:rPr lang="de-DE" altLang="de-DE" dirty="0" err="1"/>
              <a:t>Enclosure</a:t>
            </a: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Andere Gestalt-Prinzipien Symmetrie, Vorder-vs. Hintergrund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Siehe z.B. Kippbilder</a:t>
            </a:r>
          </a:p>
        </p:txBody>
      </p:sp>
      <p:sp>
        <p:nvSpPr>
          <p:cNvPr id="6451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3AD2E1-34D1-4815-9877-7613EE4A12F5}" type="slidenum">
              <a:rPr lang="de-DE" altLang="de-DE" smtClean="0"/>
              <a:pPr/>
              <a:t>33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Schließlich noch: Was Ästhetik ausmacht, dafür kann ich keine Definition geben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Fibonacci</a:t>
            </a:r>
            <a:r>
              <a:rPr lang="de-DE" altLang="de-DE" dirty="0"/>
              <a:t> – Spirale und goldener Schnitt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Virtruv</a:t>
            </a:r>
            <a:r>
              <a:rPr lang="de-DE" altLang="de-DE" dirty="0"/>
              <a:t>, </a:t>
            </a:r>
            <a:r>
              <a:rPr lang="de-DE" altLang="de-DE" dirty="0" err="1"/>
              <a:t>Parthenon</a:t>
            </a: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https://meiert.com/de/publications/translations/washington.edu/tufte/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en-US" altLang="de-DE" dirty="0"/>
              <a:t>http://www.cs.umd.edu/~ben/goldenrules.html</a:t>
            </a: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en-US" altLang="de-DE" dirty="0"/>
              <a:t>Leonardo Da Vinci combined art and science and aesthetics and engineering, that kind of unity is needed once again. Ben </a:t>
            </a:r>
            <a:r>
              <a:rPr lang="en-US" altLang="de-DE" dirty="0" err="1"/>
              <a:t>Shneiderman</a:t>
            </a:r>
            <a:endParaRPr lang="en-US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Dieter Rams, Braun Elektrogeräte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Anknüpfungspunkte und Überschneidungen zu Design, UI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Firmitas</a:t>
            </a:r>
            <a:r>
              <a:rPr lang="de-DE" altLang="de-DE" dirty="0"/>
              <a:t> (Festigkeit), </a:t>
            </a:r>
            <a:r>
              <a:rPr lang="de-DE" altLang="de-DE" dirty="0" err="1"/>
              <a:t>Utilitas</a:t>
            </a:r>
            <a:r>
              <a:rPr lang="de-DE" altLang="de-DE" dirty="0"/>
              <a:t> (Nützlichkeit, Usability) und </a:t>
            </a:r>
            <a:r>
              <a:rPr lang="de-DE" altLang="de-DE" dirty="0" err="1"/>
              <a:t>Venustas</a:t>
            </a:r>
            <a:r>
              <a:rPr lang="de-DE" altLang="de-DE" dirty="0"/>
              <a:t> (Schönheit). </a:t>
            </a:r>
            <a:r>
              <a:rPr lang="de-DE" altLang="de-DE" dirty="0" err="1"/>
              <a:t>Virtruv</a:t>
            </a:r>
            <a:endParaRPr lang="de-DE" altLang="de-DE" sz="1300" dirty="0"/>
          </a:p>
          <a:p>
            <a:pPr marL="185715" indent="-185715">
              <a:buFontTx/>
              <a:buChar char="•"/>
            </a:pPr>
            <a:r>
              <a:rPr lang="de-DE" sz="1300" dirty="0"/>
              <a:t>Dino </a:t>
            </a:r>
            <a:r>
              <a:rPr lang="de-DE" sz="1300" dirty="0" err="1"/>
              <a:t>Citraro</a:t>
            </a:r>
            <a:r>
              <a:rPr lang="de-DE" sz="1300" dirty="0"/>
              <a:t>, </a:t>
            </a:r>
            <a:r>
              <a:rPr lang="de-DE" sz="1300" dirty="0" err="1"/>
              <a:t>one</a:t>
            </a:r>
            <a:r>
              <a:rPr lang="de-DE" sz="1300" dirty="0"/>
              <a:t> </a:t>
            </a:r>
            <a:r>
              <a:rPr lang="de-DE" sz="1300" dirty="0" err="1"/>
              <a:t>of</a:t>
            </a:r>
            <a:r>
              <a:rPr lang="de-DE" sz="1300" dirty="0"/>
              <a:t> </a:t>
            </a:r>
            <a:r>
              <a:rPr lang="de-DE" sz="1300" dirty="0" err="1"/>
              <a:t>the</a:t>
            </a:r>
            <a:r>
              <a:rPr lang="de-DE" sz="1300" dirty="0"/>
              <a:t> </a:t>
            </a:r>
            <a:r>
              <a:rPr lang="de-DE" sz="1300" dirty="0" err="1"/>
              <a:t>creators</a:t>
            </a:r>
            <a:r>
              <a:rPr lang="de-DE" sz="1300" dirty="0"/>
              <a:t>, </a:t>
            </a:r>
            <a:r>
              <a:rPr lang="de-DE" sz="1300" dirty="0" err="1"/>
              <a:t>told</a:t>
            </a:r>
            <a:r>
              <a:rPr lang="de-DE" sz="1300" dirty="0"/>
              <a:t> </a:t>
            </a:r>
            <a:r>
              <a:rPr lang="de-DE" sz="1300" dirty="0" err="1"/>
              <a:t>me</a:t>
            </a:r>
            <a:r>
              <a:rPr lang="de-DE" sz="1300" dirty="0"/>
              <a:t> </a:t>
            </a:r>
            <a:r>
              <a:rPr lang="de-DE" sz="1300" dirty="0" err="1"/>
              <a:t>that</a:t>
            </a:r>
            <a:r>
              <a:rPr lang="de-DE" sz="1300" dirty="0"/>
              <a:t> a simple </a:t>
            </a:r>
            <a:r>
              <a:rPr lang="de-DE" sz="1300" dirty="0" err="1"/>
              <a:t>chart</a:t>
            </a:r>
            <a:r>
              <a:rPr lang="de-DE" sz="1300" dirty="0"/>
              <a:t> "</a:t>
            </a:r>
            <a:r>
              <a:rPr lang="de-DE" sz="1300" dirty="0" err="1"/>
              <a:t>might</a:t>
            </a:r>
            <a:r>
              <a:rPr lang="de-DE" sz="1300" dirty="0"/>
              <a:t> </a:t>
            </a:r>
            <a:r>
              <a:rPr lang="de-DE" sz="1300" dirty="0" err="1"/>
              <a:t>be</a:t>
            </a:r>
            <a:r>
              <a:rPr lang="de-DE" sz="1300" dirty="0"/>
              <a:t> </a:t>
            </a:r>
            <a:r>
              <a:rPr lang="de-DE" sz="1300" dirty="0" err="1"/>
              <a:t>the</a:t>
            </a:r>
            <a:r>
              <a:rPr lang="de-DE" sz="1300" dirty="0"/>
              <a:t> </a:t>
            </a:r>
            <a:r>
              <a:rPr lang="de-DE" sz="1300" dirty="0" err="1"/>
              <a:t>best</a:t>
            </a:r>
            <a:r>
              <a:rPr lang="de-DE" sz="1300" dirty="0"/>
              <a:t> </a:t>
            </a:r>
            <a:r>
              <a:rPr lang="de-DE" sz="1300" dirty="0" err="1"/>
              <a:t>way</a:t>
            </a:r>
            <a:r>
              <a:rPr lang="de-DE" sz="1300" dirty="0"/>
              <a:t> </a:t>
            </a:r>
            <a:r>
              <a:rPr lang="de-DE" sz="1300" dirty="0" err="1"/>
              <a:t>of</a:t>
            </a:r>
            <a:r>
              <a:rPr lang="de-DE" sz="1300" dirty="0"/>
              <a:t> </a:t>
            </a:r>
            <a:r>
              <a:rPr lang="de-DE" sz="1300" dirty="0" err="1"/>
              <a:t>conveying</a:t>
            </a:r>
            <a:r>
              <a:rPr lang="de-DE" sz="1300" dirty="0"/>
              <a:t> </a:t>
            </a:r>
            <a:r>
              <a:rPr lang="de-DE" sz="1300" dirty="0" err="1"/>
              <a:t>the</a:t>
            </a:r>
            <a:r>
              <a:rPr lang="de-DE" sz="1300" dirty="0"/>
              <a:t> </a:t>
            </a:r>
            <a:r>
              <a:rPr lang="de-DE" sz="1300" dirty="0" err="1"/>
              <a:t>information</a:t>
            </a:r>
            <a:r>
              <a:rPr lang="de-DE" sz="1300" dirty="0"/>
              <a:t>, but </a:t>
            </a:r>
            <a:r>
              <a:rPr lang="de-DE" sz="1300" dirty="0" err="1"/>
              <a:t>it</a:t>
            </a:r>
            <a:r>
              <a:rPr lang="de-DE" sz="1300" dirty="0"/>
              <a:t> </a:t>
            </a:r>
            <a:r>
              <a:rPr lang="de-DE" sz="1300" dirty="0" err="1"/>
              <a:t>isn't</a:t>
            </a:r>
            <a:r>
              <a:rPr lang="de-DE" sz="1300" dirty="0"/>
              <a:t> </a:t>
            </a:r>
            <a:r>
              <a:rPr lang="de-DE" sz="1300" dirty="0" err="1"/>
              <a:t>effective</a:t>
            </a:r>
            <a:r>
              <a:rPr lang="de-DE" sz="1300" dirty="0"/>
              <a:t> at </a:t>
            </a:r>
            <a:r>
              <a:rPr lang="de-DE" sz="1300" dirty="0" err="1"/>
              <a:t>generating</a:t>
            </a:r>
            <a:r>
              <a:rPr lang="de-DE" sz="1300" dirty="0"/>
              <a:t> </a:t>
            </a:r>
            <a:r>
              <a:rPr lang="de-DE" sz="1300" dirty="0" err="1"/>
              <a:t>empathy</a:t>
            </a:r>
            <a:r>
              <a:rPr lang="de-DE" sz="1300" dirty="0"/>
              <a:t> </a:t>
            </a:r>
            <a:r>
              <a:rPr lang="de-DE" sz="1300" dirty="0" err="1"/>
              <a:t>or</a:t>
            </a:r>
            <a:r>
              <a:rPr lang="de-DE" sz="1300" dirty="0"/>
              <a:t> a </a:t>
            </a:r>
            <a:r>
              <a:rPr lang="de-DE" sz="1300" dirty="0" err="1"/>
              <a:t>deeper</a:t>
            </a:r>
            <a:r>
              <a:rPr lang="de-DE" sz="1300" dirty="0"/>
              <a:t> </a:t>
            </a:r>
            <a:r>
              <a:rPr lang="de-DE" sz="1300" dirty="0" err="1"/>
              <a:t>understanding</a:t>
            </a:r>
            <a:r>
              <a:rPr lang="de-DE" sz="1300" dirty="0"/>
              <a:t> </a:t>
            </a:r>
            <a:r>
              <a:rPr lang="de-DE" sz="1300" dirty="0" err="1"/>
              <a:t>of</a:t>
            </a:r>
            <a:r>
              <a:rPr lang="de-DE" sz="1300" dirty="0"/>
              <a:t> </a:t>
            </a:r>
            <a:r>
              <a:rPr lang="de-DE" sz="1300" dirty="0" err="1"/>
              <a:t>consequence</a:t>
            </a:r>
            <a:r>
              <a:rPr lang="de-DE" sz="1300" dirty="0"/>
              <a:t>." A </a:t>
            </a:r>
            <a:r>
              <a:rPr lang="de-DE" sz="1300" dirty="0" err="1"/>
              <a:t>data</a:t>
            </a:r>
            <a:r>
              <a:rPr lang="de-DE" sz="1300" dirty="0"/>
              <a:t> </a:t>
            </a:r>
            <a:r>
              <a:rPr lang="de-DE" sz="1300" dirty="0" err="1"/>
              <a:t>visualization</a:t>
            </a:r>
            <a:r>
              <a:rPr lang="de-DE" sz="1300" dirty="0"/>
              <a:t> </a:t>
            </a:r>
            <a:r>
              <a:rPr lang="de-DE" sz="1300" dirty="0" err="1"/>
              <a:t>that</a:t>
            </a:r>
            <a:r>
              <a:rPr lang="de-DE" sz="1300" dirty="0"/>
              <a:t> </a:t>
            </a:r>
            <a:r>
              <a:rPr lang="de-DE" sz="1300" dirty="0" err="1"/>
              <a:t>resonates</a:t>
            </a:r>
            <a:r>
              <a:rPr lang="de-DE" sz="1300" dirty="0"/>
              <a:t>, he </a:t>
            </a:r>
            <a:r>
              <a:rPr lang="de-DE" sz="1300" dirty="0" err="1"/>
              <a:t>argues</a:t>
            </a:r>
            <a:r>
              <a:rPr lang="de-DE" sz="1300" dirty="0"/>
              <a:t>, </a:t>
            </a:r>
            <a:r>
              <a:rPr lang="de-DE" sz="1300" dirty="0" err="1"/>
              <a:t>works</a:t>
            </a:r>
            <a:r>
              <a:rPr lang="de-DE" sz="1300" dirty="0"/>
              <a:t> on </a:t>
            </a:r>
            <a:r>
              <a:rPr lang="de-DE" sz="1300" dirty="0" err="1"/>
              <a:t>the</a:t>
            </a:r>
            <a:r>
              <a:rPr lang="de-DE" sz="1300" dirty="0"/>
              <a:t> </a:t>
            </a:r>
            <a:r>
              <a:rPr lang="de-DE" sz="1300" dirty="0" err="1"/>
              <a:t>level</a:t>
            </a:r>
            <a:r>
              <a:rPr lang="de-DE" sz="1300" dirty="0"/>
              <a:t> </a:t>
            </a:r>
            <a:r>
              <a:rPr lang="de-DE" sz="1300" dirty="0" err="1"/>
              <a:t>of</a:t>
            </a:r>
            <a:r>
              <a:rPr lang="de-DE" sz="1300" dirty="0"/>
              <a:t> </a:t>
            </a:r>
            <a:r>
              <a:rPr lang="de-DE" sz="1300" dirty="0" err="1"/>
              <a:t>metaphor</a:t>
            </a:r>
            <a:r>
              <a:rPr lang="de-DE" sz="1300" dirty="0"/>
              <a:t>: "</a:t>
            </a:r>
            <a:r>
              <a:rPr lang="de-DE" sz="1300" dirty="0" err="1"/>
              <a:t>We</a:t>
            </a:r>
            <a:r>
              <a:rPr lang="de-DE" sz="1300" dirty="0"/>
              <a:t> </a:t>
            </a:r>
            <a:r>
              <a:rPr lang="de-DE" sz="1300" dirty="0" err="1"/>
              <a:t>map</a:t>
            </a:r>
            <a:r>
              <a:rPr lang="de-DE" sz="1300" dirty="0"/>
              <a:t> </a:t>
            </a:r>
            <a:r>
              <a:rPr lang="de-DE" sz="1300" dirty="0" err="1"/>
              <a:t>the</a:t>
            </a:r>
            <a:r>
              <a:rPr lang="de-DE" sz="1300" dirty="0"/>
              <a:t> </a:t>
            </a:r>
            <a:r>
              <a:rPr lang="de-DE" sz="1300" dirty="0" err="1"/>
              <a:t>data</a:t>
            </a:r>
            <a:r>
              <a:rPr lang="de-DE" sz="1300" dirty="0"/>
              <a:t> </a:t>
            </a:r>
            <a:r>
              <a:rPr lang="de-DE" sz="1300" dirty="0" err="1"/>
              <a:t>to</a:t>
            </a:r>
            <a:r>
              <a:rPr lang="de-DE" sz="1300" dirty="0"/>
              <a:t> a </a:t>
            </a:r>
            <a:r>
              <a:rPr lang="de-DE" sz="1300" dirty="0" err="1"/>
              <a:t>metaphor</a:t>
            </a:r>
            <a:r>
              <a:rPr lang="de-DE" sz="1300" dirty="0"/>
              <a:t> </a:t>
            </a:r>
            <a:r>
              <a:rPr lang="de-DE" sz="1300" dirty="0" err="1"/>
              <a:t>and</a:t>
            </a:r>
            <a:r>
              <a:rPr lang="de-DE" sz="1300" dirty="0"/>
              <a:t> </a:t>
            </a:r>
            <a:r>
              <a:rPr lang="de-DE" sz="1300" dirty="0" err="1"/>
              <a:t>use</a:t>
            </a:r>
            <a:r>
              <a:rPr lang="de-DE" sz="1300" dirty="0"/>
              <a:t> </a:t>
            </a:r>
            <a:r>
              <a:rPr lang="de-DE" sz="1300" dirty="0" err="1"/>
              <a:t>interactivity</a:t>
            </a:r>
            <a:r>
              <a:rPr lang="de-DE" sz="1300" dirty="0"/>
              <a:t> </a:t>
            </a:r>
            <a:r>
              <a:rPr lang="de-DE" sz="1300" dirty="0" err="1"/>
              <a:t>to</a:t>
            </a:r>
            <a:r>
              <a:rPr lang="de-DE" sz="1300" dirty="0"/>
              <a:t> </a:t>
            </a:r>
            <a:r>
              <a:rPr lang="de-DE" sz="1300" dirty="0" err="1"/>
              <a:t>reveal</a:t>
            </a:r>
            <a:r>
              <a:rPr lang="de-DE" sz="1300" dirty="0"/>
              <a:t> </a:t>
            </a:r>
            <a:r>
              <a:rPr lang="de-DE" sz="1300" dirty="0" err="1"/>
              <a:t>information</a:t>
            </a:r>
            <a:r>
              <a:rPr lang="de-DE" sz="1300" dirty="0"/>
              <a:t> at a </a:t>
            </a:r>
            <a:r>
              <a:rPr lang="de-DE" sz="1300" dirty="0" err="1"/>
              <a:t>self-directed</a:t>
            </a:r>
            <a:r>
              <a:rPr lang="de-DE" sz="1300" dirty="0"/>
              <a:t> </a:t>
            </a:r>
            <a:r>
              <a:rPr lang="de-DE" sz="1300" dirty="0" err="1"/>
              <a:t>pace</a:t>
            </a:r>
            <a:r>
              <a:rPr lang="de-DE" sz="1300" dirty="0"/>
              <a:t>."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665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1DD028-431A-4E23-8713-65A0BB683E96}" type="slidenum">
              <a:rPr lang="de-DE" altLang="de-DE" smtClean="0"/>
              <a:pPr/>
              <a:t>34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izenplatzhalt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  <a:defRPr/>
            </a:pPr>
            <a:r>
              <a:rPr lang="de-DE" altLang="de-DE" dirty="0"/>
              <a:t>Bewusst so klein</a:t>
            </a:r>
          </a:p>
          <a:p>
            <a:pPr marL="185715" indent="-185715">
              <a:buFontTx/>
              <a:buChar char="•"/>
              <a:defRPr/>
            </a:pPr>
            <a:r>
              <a:rPr lang="de-DE" altLang="de-DE" dirty="0" err="1"/>
              <a:t>Qlik</a:t>
            </a:r>
            <a:r>
              <a:rPr lang="de-DE" altLang="de-DE" dirty="0"/>
              <a:t> ist richtig geschrieben. View + </a:t>
            </a:r>
            <a:r>
              <a:rPr lang="de-DE" altLang="de-DE" dirty="0" err="1"/>
              <a:t>Qliksense</a:t>
            </a:r>
            <a:r>
              <a:rPr lang="de-DE" altLang="de-DE" dirty="0"/>
              <a:t> – ich werde nicht näher drauf eingehen</a:t>
            </a:r>
          </a:p>
          <a:p>
            <a:pPr marL="185715" indent="-185715">
              <a:buFontTx/>
              <a:buChar char="•"/>
              <a:defRPr/>
            </a:pPr>
            <a:r>
              <a:rPr lang="de-DE" altLang="de-DE" dirty="0"/>
              <a:t>Gartner Quadrant: oben rechts </a:t>
            </a:r>
            <a:r>
              <a:rPr lang="de-DE" altLang="de-DE" dirty="0" err="1"/>
              <a:t>Leaders</a:t>
            </a:r>
            <a:r>
              <a:rPr lang="de-DE" altLang="de-DE" dirty="0"/>
              <a:t> + </a:t>
            </a:r>
            <a:r>
              <a:rPr lang="de-DE" altLang="de-DE" dirty="0" err="1"/>
              <a:t>ability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execute</a:t>
            </a:r>
            <a:endParaRPr lang="de-DE" altLang="de-DE" dirty="0"/>
          </a:p>
          <a:p>
            <a:pPr marL="185715" indent="-185715">
              <a:buFontTx/>
              <a:buChar char="•"/>
              <a:defRPr/>
            </a:pPr>
            <a:r>
              <a:rPr lang="de-DE" altLang="de-DE" dirty="0"/>
              <a:t>https://www.gartner.com/doc/reprints?ct=160204&amp;id=1-2XXET8P</a:t>
            </a:r>
          </a:p>
          <a:p>
            <a:pPr marL="185715" indent="-185715">
              <a:buFontTx/>
              <a:buChar char="•"/>
              <a:defRPr/>
            </a:pPr>
            <a:r>
              <a:rPr lang="de-DE" altLang="de-DE" dirty="0" err="1"/>
              <a:t>Freakalytics</a:t>
            </a:r>
            <a:r>
              <a:rPr lang="de-DE" altLang="de-DE" dirty="0"/>
              <a:t> nach </a:t>
            </a:r>
            <a:r>
              <a:rPr lang="de-DE" altLang="de-DE" dirty="0" err="1"/>
              <a:t>Affordability</a:t>
            </a:r>
            <a:r>
              <a:rPr lang="de-DE" altLang="de-DE" dirty="0"/>
              <a:t> </a:t>
            </a:r>
            <a:r>
              <a:rPr lang="de-DE" altLang="de-DE" dirty="0" err="1"/>
              <a:t>Indivduell</a:t>
            </a:r>
            <a:r>
              <a:rPr lang="de-DE" altLang="de-DE" dirty="0"/>
              <a:t> auch diese drei recht gut</a:t>
            </a:r>
          </a:p>
          <a:p>
            <a:pPr marL="185715" indent="-185715">
              <a:buFontTx/>
              <a:buChar char="•"/>
              <a:defRPr/>
            </a:pPr>
            <a:r>
              <a:rPr lang="de-DE" altLang="de-DE" dirty="0" err="1"/>
              <a:t>RapidMiner</a:t>
            </a:r>
            <a:r>
              <a:rPr lang="de-DE" altLang="de-DE" dirty="0"/>
              <a:t>, </a:t>
            </a:r>
            <a:r>
              <a:rPr lang="de-DE" altLang="de-DE" dirty="0" err="1"/>
              <a:t>Knime</a:t>
            </a:r>
            <a:r>
              <a:rPr lang="de-DE" altLang="de-DE" dirty="0"/>
              <a:t>, </a:t>
            </a:r>
            <a:r>
              <a:rPr lang="de-DE" altLang="de-DE" dirty="0" err="1"/>
              <a:t>Alteryx</a:t>
            </a:r>
            <a:r>
              <a:rPr lang="de-DE" altLang="de-DE" dirty="0"/>
              <a:t> oder </a:t>
            </a:r>
            <a:r>
              <a:rPr lang="de-DE" altLang="de-DE" dirty="0" err="1"/>
              <a:t>Spotfire</a:t>
            </a:r>
            <a:endParaRPr lang="de-DE" altLang="de-DE" dirty="0"/>
          </a:p>
          <a:p>
            <a:pPr marL="185715" indent="-185715">
              <a:buFontTx/>
              <a:buChar char="•"/>
              <a:defRPr/>
            </a:pPr>
            <a:r>
              <a:rPr lang="de-DE" altLang="de-DE" dirty="0"/>
              <a:t>Easel.ly, </a:t>
            </a:r>
            <a:r>
              <a:rPr lang="de-DE" altLang="de-DE" dirty="0" err="1"/>
              <a:t>Piktochart</a:t>
            </a:r>
            <a:r>
              <a:rPr lang="de-DE" altLang="de-DE" dirty="0"/>
              <a:t>, Infogr.am 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Ggplot2 oder </a:t>
            </a:r>
            <a:r>
              <a:rPr lang="de-DE" altLang="de-DE" dirty="0" err="1"/>
              <a:t>Shiny</a:t>
            </a:r>
            <a:r>
              <a:rPr lang="de-DE" altLang="de-DE" dirty="0"/>
              <a:t> in R, Plot.ly in Python oder </a:t>
            </a:r>
            <a:r>
              <a:rPr lang="de-DE" altLang="de-DE" dirty="0" err="1"/>
              <a:t>julia</a:t>
            </a:r>
            <a:r>
              <a:rPr lang="de-DE" altLang="de-DE" dirty="0"/>
              <a:t>, D3 für Java. </a:t>
            </a:r>
            <a:r>
              <a:rPr lang="de-DE" altLang="de-DE" dirty="0" err="1"/>
              <a:t>GnuPlot</a:t>
            </a:r>
            <a:r>
              <a:rPr lang="de-DE" altLang="de-DE" dirty="0"/>
              <a:t> oder </a:t>
            </a:r>
            <a:r>
              <a:rPr lang="de-DE" altLang="de-DE" dirty="0" err="1"/>
              <a:t>Gephi</a:t>
            </a:r>
            <a:endParaRPr lang="de-DE" altLang="de-DE" dirty="0"/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Für Bedienung von Tableau gibt es gute </a:t>
            </a:r>
            <a:r>
              <a:rPr lang="de-DE" altLang="de-DE" dirty="0" err="1"/>
              <a:t>Videotutorials</a:t>
            </a:r>
            <a:endParaRPr lang="de-DE" altLang="de-DE" dirty="0"/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Weitere: </a:t>
            </a:r>
            <a:r>
              <a:rPr lang="de-DE" altLang="de-DE" dirty="0" err="1"/>
              <a:t>Cluvio</a:t>
            </a:r>
            <a:r>
              <a:rPr lang="de-DE" altLang="de-DE" dirty="0"/>
              <a:t>, </a:t>
            </a:r>
            <a:r>
              <a:rPr lang="de-DE" altLang="de-DE" dirty="0" err="1"/>
              <a:t>Domo</a:t>
            </a:r>
            <a:r>
              <a:rPr lang="de-DE" altLang="de-DE" dirty="0"/>
              <a:t>, </a:t>
            </a:r>
            <a:r>
              <a:rPr lang="de-DE" altLang="de-DE" dirty="0" err="1"/>
              <a:t>Periscope</a:t>
            </a:r>
            <a:r>
              <a:rPr lang="de-DE" altLang="de-DE" dirty="0"/>
              <a:t> Data, </a:t>
            </a:r>
            <a:r>
              <a:rPr lang="de-DE" altLang="de-DE" dirty="0" err="1"/>
              <a:t>Sisense</a:t>
            </a:r>
            <a:r>
              <a:rPr lang="de-DE" altLang="de-DE" dirty="0"/>
              <a:t>…</a:t>
            </a:r>
          </a:p>
        </p:txBody>
      </p:sp>
      <p:sp>
        <p:nvSpPr>
          <p:cNvPr id="686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07C082-7E55-4D40-A811-196D502ECE95}" type="slidenum">
              <a:rPr lang="de-DE" altLang="de-DE" smtClean="0"/>
              <a:pPr/>
              <a:t>35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Hier ein Ergebnis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Zwischen Infografik und Dashboard – Fingerübung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Corporate Design: Farbe, Logo links oben, Platzverschwendung durch Balken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12min.me ~ TED auf deutsch binnen 12 min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Meetup</a:t>
            </a:r>
            <a:endParaRPr lang="de-DE" altLang="de-DE" dirty="0"/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Datenquellen: hier ein Excel-Sheet, aber auch DB – unternehmensintern wie auch extern (</a:t>
            </a:r>
            <a:r>
              <a:rPr lang="de-DE" altLang="de-DE" dirty="0" err="1"/>
              <a:t>Teradata</a:t>
            </a:r>
            <a:r>
              <a:rPr lang="de-DE" altLang="de-DE" dirty="0"/>
              <a:t>, </a:t>
            </a:r>
            <a:r>
              <a:rPr lang="de-DE" altLang="de-DE" dirty="0" err="1"/>
              <a:t>Salesforce</a:t>
            </a:r>
            <a:r>
              <a:rPr lang="de-DE" altLang="de-DE" dirty="0"/>
              <a:t>), Datenmarktplätze, Webseiten (z.B. </a:t>
            </a:r>
            <a:r>
              <a:rPr lang="de-DE" altLang="de-DE" dirty="0" err="1"/>
              <a:t>Destatis</a:t>
            </a:r>
            <a:r>
              <a:rPr lang="de-DE" altLang="de-DE" dirty="0"/>
              <a:t>, </a:t>
            </a:r>
            <a:r>
              <a:rPr lang="de-DE" altLang="de-DE" dirty="0" err="1"/>
              <a:t>Gapminder</a:t>
            </a:r>
            <a:r>
              <a:rPr lang="de-DE" altLang="de-DE" dirty="0"/>
              <a:t>, UN, WHO…)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Verschiedene Diagramm-Seiten werden auf </a:t>
            </a:r>
            <a:r>
              <a:rPr lang="de-DE" altLang="de-DE" dirty="0" err="1"/>
              <a:t>Dasboards</a:t>
            </a:r>
            <a:r>
              <a:rPr lang="de-DE" altLang="de-DE" dirty="0"/>
              <a:t> zusammengefasst, angeordnet, formatiert – generell, aber auch für verschiedene Bildschirmgrößen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Interaktiv: Datenpunkte und Zeitraum auswählen, Verlinkungen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CA4394-B7B4-459A-84E2-0C536E260B81}" type="slidenum">
              <a:rPr lang="de-DE" altLang="de-DE" smtClean="0"/>
              <a:pPr/>
              <a:t>36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 defTabSz="990478">
              <a:buFontTx/>
              <a:buChar char="•"/>
              <a:defRPr/>
            </a:pPr>
            <a:r>
              <a:rPr lang="de-DE" altLang="de-DE" dirty="0"/>
              <a:t>Interaktivität: Zeitraum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CA4394-B7B4-459A-84E2-0C536E260B81}" type="slidenum">
              <a:rPr lang="de-DE" altLang="de-DE" smtClean="0"/>
              <a:pPr/>
              <a:t>37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002693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Auch möglich mit Tableau: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…Geschichten erzählen - es gibt auch „Story-Modus“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…auch Animationen sind möglich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Da es ja ein </a:t>
            </a:r>
            <a:r>
              <a:rPr lang="de-DE" altLang="de-DE" dirty="0" err="1"/>
              <a:t>Excelstammtisch</a:t>
            </a:r>
            <a:r>
              <a:rPr lang="de-DE" altLang="de-DE" dirty="0"/>
              <a:t> ist…</a:t>
            </a:r>
          </a:p>
          <a:p>
            <a:endParaRPr lang="de-DE" altLang="de-DE" dirty="0"/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CA4394-B7B4-459A-84E2-0C536E260B81}" type="slidenum">
              <a:rPr lang="de-DE" altLang="de-DE" smtClean="0"/>
              <a:pPr/>
              <a:t>38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40558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Zwar kostenlose Version, aber mit Veröffentlichungszwang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Einzelne Punkte: anderer Ansatz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Makros, </a:t>
            </a:r>
            <a:r>
              <a:rPr lang="de-DE" altLang="de-DE" dirty="0" err="1"/>
              <a:t>Skriptinsprache</a:t>
            </a: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Community: NICHT Stammtisch, sondern Events, </a:t>
            </a:r>
            <a:r>
              <a:rPr lang="de-DE" altLang="de-DE" dirty="0" err="1"/>
              <a:t>Viz</a:t>
            </a:r>
            <a:r>
              <a:rPr lang="de-DE" altLang="de-DE" dirty="0"/>
              <a:t>, Austausch, Erreichbarkeit…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Aber: besser/ gerechter mit Power BI zu vergleichen</a:t>
            </a:r>
          </a:p>
        </p:txBody>
      </p:sp>
      <p:sp>
        <p:nvSpPr>
          <p:cNvPr id="768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9BCB91-54DA-4124-A808-453569BE1AAA}" type="slidenum">
              <a:rPr lang="de-DE" altLang="de-DE" smtClean="0"/>
              <a:pPr/>
              <a:t>39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Infografik mit „Tendenz“ zu Data Art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Aber keine komplette „Data Art“ – Beispiele dazu habe ich im Anhang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Daten wunderschön präsentiert – aber nicht unbedingt so, dass man viele Informationen schnell daraus mitnehmen kann</a:t>
            </a:r>
          </a:p>
        </p:txBody>
      </p:sp>
      <p:sp>
        <p:nvSpPr>
          <p:cNvPr id="1024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FDE8EE3-ECD2-4C19-9043-E9359E659C42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Herkunft Power BI: Power Pivot + Power Query + Power </a:t>
            </a:r>
            <a:r>
              <a:rPr lang="de-DE" altLang="de-DE" dirty="0" err="1"/>
              <a:t>Map</a:t>
            </a:r>
            <a:r>
              <a:rPr lang="de-DE" altLang="de-DE" dirty="0"/>
              <a:t> + Excel mit manchen Funktionen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Im Grunde genommen: eine Frage des Geschmacks + </a:t>
            </a:r>
            <a:r>
              <a:rPr lang="de-DE" altLang="de-DE" dirty="0" err="1"/>
              <a:t>Coin</a:t>
            </a:r>
            <a:r>
              <a:rPr lang="de-DE" altLang="de-DE" dirty="0"/>
              <a:t> </a:t>
            </a:r>
            <a:r>
              <a:rPr lang="de-DE" altLang="de-DE" dirty="0" err="1"/>
              <a:t>Toss</a:t>
            </a:r>
            <a:endParaRPr lang="de-DE" altLang="de-DE" dirty="0"/>
          </a:p>
        </p:txBody>
      </p:sp>
      <p:sp>
        <p:nvSpPr>
          <p:cNvPr id="788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9834C5-20D9-43D7-88BD-686A37A8A1CB}" type="slidenum">
              <a:rPr lang="de-DE" altLang="de-DE" smtClean="0"/>
              <a:pPr/>
              <a:t>40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 typeface="Arial" panose="020B0604020202020204" pitchFamily="34" charset="0"/>
              <a:buChar char="•"/>
            </a:pPr>
            <a:endParaRPr lang="de-DE" altLang="de-DE" dirty="0"/>
          </a:p>
        </p:txBody>
      </p:sp>
      <p:sp>
        <p:nvSpPr>
          <p:cNvPr id="829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FB9811-AC65-4E1D-BE4E-C2C724479AD1}" type="slidenum">
              <a:rPr lang="de-DE" altLang="de-DE" smtClean="0"/>
              <a:pPr/>
              <a:t>41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Dilbert und xkcd sind Fundgruben!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6D04AB-E5FD-4EE7-AF3C-BD776A7837FE}" type="slidenum">
              <a:rPr lang="de-DE" altLang="de-DE" smtClean="0"/>
              <a:pPr/>
              <a:t>42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 typeface="Arial" panose="020B0604020202020204" pitchFamily="34" charset="0"/>
              <a:buChar char="•"/>
            </a:pPr>
            <a:r>
              <a:rPr lang="de-DE" altLang="de-DE" i="0" dirty="0" err="1"/>
              <a:t>Tufte</a:t>
            </a:r>
            <a:r>
              <a:rPr lang="de-DE" altLang="de-DE" i="0" dirty="0"/>
              <a:t>: </a:t>
            </a:r>
            <a:r>
              <a:rPr lang="en-US" altLang="de-DE" i="0" dirty="0"/>
              <a:t>The Visual Display of Quantitative Information</a:t>
            </a:r>
          </a:p>
          <a:p>
            <a:pPr marL="185715" indent="-185715">
              <a:buFont typeface="Arial" panose="020B0604020202020204" pitchFamily="34" charset="0"/>
              <a:buChar char="•"/>
            </a:pPr>
            <a:r>
              <a:rPr lang="en-US" altLang="de-DE" i="0" dirty="0"/>
              <a:t>Tukey: </a:t>
            </a:r>
            <a:r>
              <a:rPr lang="en-US" sz="1300" dirty="0"/>
              <a:t>The future of data analysis</a:t>
            </a:r>
            <a:endParaRPr lang="de-DE" altLang="de-DE" i="0" dirty="0"/>
          </a:p>
        </p:txBody>
      </p:sp>
      <p:sp>
        <p:nvSpPr>
          <p:cNvPr id="921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29A57C-4B9B-4139-A620-9CE88B1EF41B}" type="slidenum">
              <a:rPr lang="de-DE" altLang="de-DE" smtClean="0"/>
              <a:pPr/>
              <a:t>43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Originlabs</a:t>
            </a:r>
          </a:p>
        </p:txBody>
      </p:sp>
      <p:sp>
        <p:nvSpPr>
          <p:cNvPr id="880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D2735E-876D-43B9-BBB8-5B6740DF1B1B}" type="slidenum">
              <a:rPr lang="de-DE" altLang="de-DE" smtClean="0"/>
              <a:pPr/>
              <a:t>44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http://www.creativebloq.com/design-tools/data-visualization-712402</a:t>
            </a:r>
          </a:p>
        </p:txBody>
      </p:sp>
      <p:sp>
        <p:nvSpPr>
          <p:cNvPr id="9011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753A70-7E8F-4575-8A40-917C0C053B14}" type="slidenum">
              <a:rPr lang="de-DE" altLang="de-DE" smtClean="0"/>
              <a:pPr/>
              <a:t>45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 err="1"/>
              <a:t>Dilbert</a:t>
            </a:r>
            <a:r>
              <a:rPr lang="de-DE" altLang="de-DE" dirty="0"/>
              <a:t> und </a:t>
            </a:r>
            <a:r>
              <a:rPr lang="de-DE" altLang="de-DE" dirty="0" err="1"/>
              <a:t>xkcd</a:t>
            </a:r>
            <a:r>
              <a:rPr lang="de-DE" altLang="de-DE" dirty="0"/>
              <a:t> sind Fundgruben!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6D04AB-E5FD-4EE7-AF3C-BD776A7837FE}" type="slidenum">
              <a:rPr lang="de-DE" altLang="de-DE" smtClean="0"/>
              <a:pPr/>
              <a:t>46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629912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Chartjunk? Vs. Ziel+Zielgruppe</a:t>
            </a:r>
          </a:p>
          <a:p>
            <a:pPr marL="185715" indent="-185715">
              <a:buFontTx/>
              <a:buChar char="•"/>
            </a:pPr>
            <a:r>
              <a:rPr lang="de-DE" altLang="de-DE"/>
              <a:t>Stephen Few, Edward Tufte</a:t>
            </a:r>
          </a:p>
          <a:p>
            <a:pPr marL="185715" indent="-185715">
              <a:buFontTx/>
              <a:buChar char="•"/>
            </a:pPr>
            <a:r>
              <a:rPr lang="de-DE" altLang="de-DE"/>
              <a:t>Software Tools</a:t>
            </a:r>
          </a:p>
        </p:txBody>
      </p:sp>
      <p:sp>
        <p:nvSpPr>
          <p:cNvPr id="942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C12200-624B-4434-AFD6-12DAE3FB204B}" type="slidenum">
              <a:rPr lang="de-DE" altLang="de-DE" smtClean="0"/>
              <a:pPr/>
              <a:t>47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1044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88FA8E-BD7F-4402-AF07-FC433CC9971B}" type="slidenum">
              <a:rPr lang="de-DE" altLang="de-DE" smtClean="0"/>
              <a:pPr/>
              <a:t>48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Teilweise mit BigData</a:t>
            </a:r>
          </a:p>
          <a:p>
            <a:pPr marL="185715" indent="-185715">
              <a:buFontTx/>
              <a:buChar char="•"/>
            </a:pPr>
            <a:r>
              <a:rPr lang="de-DE" altLang="de-DE"/>
              <a:t>NYT graphics group</a:t>
            </a:r>
          </a:p>
        </p:txBody>
      </p:sp>
      <p:sp>
        <p:nvSpPr>
          <p:cNvPr id="9626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EEE30C-E59A-4C4B-9FDD-45F9D9F3FB92}" type="slidenum">
              <a:rPr lang="de-DE" altLang="de-DE" smtClean="0"/>
              <a:pPr/>
              <a:t>49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Andere Ziele + Zielgruppe als Dashboards/ Datenauswertung für Unternehmen. Teilweise (!) auch andere Empfehlungen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Dashboards sind interaktiv im Gegensatz zu „einfachen“ Infografiken. Nachher zeige ich ein Beispiel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Ich konzentriere mich aber auf die Visualisierung mit den Balkendiagrammen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Eines der wenigen Beispiele für „gute“ Gestaltung und Nutzung von gestapelten Balken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Aus „</a:t>
            </a:r>
            <a:r>
              <a:rPr lang="de-DE" altLang="de-DE" dirty="0" err="1"/>
              <a:t>Storytelling</a:t>
            </a:r>
            <a:r>
              <a:rPr lang="de-DE" altLang="de-DE" dirty="0"/>
              <a:t> </a:t>
            </a:r>
            <a:r>
              <a:rPr lang="de-DE" altLang="de-DE" dirty="0" err="1"/>
              <a:t>with</a:t>
            </a:r>
            <a:r>
              <a:rPr lang="de-DE" altLang="de-DE" dirty="0"/>
              <a:t> Data“</a:t>
            </a:r>
          </a:p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3CD186-D749-4DA0-B92F-764E5D73E483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/>
          </a:p>
        </p:txBody>
      </p:sp>
      <p:sp>
        <p:nvSpPr>
          <p:cNvPr id="9830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273D03-BEC4-46BE-81FA-36D8D044A8DF}" type="slidenum">
              <a:rPr lang="de-DE" altLang="de-DE" smtClean="0"/>
              <a:pPr/>
              <a:t>50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/>
          </a:p>
        </p:txBody>
      </p:sp>
      <p:sp>
        <p:nvSpPr>
          <p:cNvPr id="1003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52EA28-100D-4642-BF2A-B1699205845C}" type="slidenum">
              <a:rPr lang="de-DE" altLang="de-DE" smtClean="0"/>
              <a:pPr/>
              <a:t>51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004D4-338B-4D7E-970B-0F1BBA864F07}" type="slidenum">
              <a:rPr lang="de-DE" altLang="de-DE" smtClean="0"/>
              <a:pPr/>
              <a:t>52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Guardian</a:t>
            </a:r>
          </a:p>
        </p:txBody>
      </p:sp>
      <p:sp>
        <p:nvSpPr>
          <p:cNvPr id="1044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88FA8E-BD7F-4402-AF07-FC433CC9971B}" type="slidenum">
              <a:rPr lang="de-DE" altLang="de-DE" smtClean="0"/>
              <a:pPr/>
              <a:t>53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803462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065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515E94-BC98-4C54-964D-A37EF4B79EAD}" type="slidenum">
              <a:rPr lang="de-DE" altLang="de-DE" smtClean="0"/>
              <a:pPr/>
              <a:t>54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494168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Abfolge + Wegdistanz vom Fluss </a:t>
            </a:r>
            <a:r>
              <a:rPr lang="de-DE" altLang="de-DE" dirty="0" err="1"/>
              <a:t>Niemen</a:t>
            </a:r>
            <a:r>
              <a:rPr lang="de-DE" altLang="de-DE" dirty="0"/>
              <a:t> aus, Ort (x-</a:t>
            </a:r>
            <a:r>
              <a:rPr lang="de-DE" altLang="de-DE" dirty="0" err="1"/>
              <a:t>Koord</a:t>
            </a:r>
            <a:r>
              <a:rPr lang="de-DE" altLang="de-DE" dirty="0"/>
              <a:t>., y-</a:t>
            </a:r>
            <a:r>
              <a:rPr lang="de-DE" altLang="de-DE" dirty="0" err="1"/>
              <a:t>Koord</a:t>
            </a:r>
            <a:r>
              <a:rPr lang="de-DE" altLang="de-DE" dirty="0"/>
              <a:t>.), Truppenstärke, für Rückweg auch Temperatur + Datum: 6 Dimensionen!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r>
              <a:rPr lang="de-DE" altLang="de-DE" dirty="0"/>
              <a:t>Erster Visualisierungskurs: Iowa State Uni in 1913</a:t>
            </a:r>
          </a:p>
          <a:p>
            <a:pPr marL="185715" indent="-185715">
              <a:buFont typeface="Arial" panose="020B0604020202020204" pitchFamily="34" charset="0"/>
              <a:buChar char="•"/>
              <a:defRPr/>
            </a:pPr>
            <a:endParaRPr lang="de-DE" alt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1085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75E5F1-CB13-456F-BFD5-E8DA16511386}" type="slidenum">
              <a:rPr lang="de-DE" altLang="de-DE" smtClean="0"/>
              <a:pPr/>
              <a:t>55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Dilbert und xkcd sind Fundgruben!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6D04AB-E5FD-4EE7-AF3C-BD776A7837FE}" type="slidenum">
              <a:rPr lang="de-DE" altLang="de-DE" smtClean="0"/>
              <a:pPr/>
              <a:t>56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926087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EAD3A7-51B3-4828-B318-7FBB638B2272}" type="slidenum">
              <a:rPr lang="de-DE" altLang="de-DE" smtClean="0"/>
              <a:pPr>
                <a:defRPr/>
              </a:pPr>
              <a:t>57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072722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 dirty="0"/>
          </a:p>
        </p:txBody>
      </p:sp>
      <p:sp>
        <p:nvSpPr>
          <p:cNvPr id="6042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07318D-BF5B-4A8C-8841-85F52F7B01DB}" type="slidenum">
              <a:rPr lang="de-DE" altLang="de-DE" smtClean="0"/>
              <a:pPr/>
              <a:t>58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157176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/>
          </a:p>
        </p:txBody>
      </p:sp>
      <p:sp>
        <p:nvSpPr>
          <p:cNvPr id="624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309FDF-E07B-43DF-BE2C-3E319B9109FD}" type="slidenum">
              <a:rPr lang="de-DE" altLang="de-DE" smtClean="0"/>
              <a:pPr/>
              <a:t>59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en-US" altLang="de-DE" dirty="0"/>
              <a:t>A picture is worth a thousand words. An interface is worth a thousand pictures. Ben </a:t>
            </a:r>
            <a:r>
              <a:rPr lang="en-US" altLang="de-DE" dirty="0" err="1"/>
              <a:t>Shneiderman</a:t>
            </a:r>
            <a:endParaRPr lang="en-US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Warum Datenvisualisierung? Ausspruch „Ein Bild…“</a:t>
            </a:r>
          </a:p>
          <a:p>
            <a:pPr marL="185715" indent="-185715">
              <a:buFontTx/>
              <a:buChar char="•"/>
            </a:pPr>
            <a:r>
              <a:rPr lang="de-DE" altLang="de-DE" dirty="0" err="1"/>
              <a:t>Verarbeitungsgeschwindigkeít</a:t>
            </a:r>
            <a:r>
              <a:rPr lang="de-DE" altLang="de-DE" dirty="0"/>
              <a:t> – und Aufwand – des Gehirns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Einem angehenden Mathematiker – als Beispiel - 4 verschiedene Datenbündel geben, und jedes davon enthält 10 einzelne Datenpunkte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So sind das nur „nichtssagende Daten“, aber im Kontext und im Vergleich werden daraus </a:t>
            </a:r>
            <a:r>
              <a:rPr lang="de-DE" altLang="de-DE" dirty="0" err="1"/>
              <a:t>mglw</a:t>
            </a:r>
            <a:r>
              <a:rPr lang="de-DE" altLang="de-DE" dirty="0"/>
              <a:t>. wertvolle Informationen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Durchschnitt (Average), Standardabweichung, Korrelation/Gleichlauf, Regressionsgleichung/Geradengleichung</a:t>
            </a:r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5E3AFA-A0AA-4A10-BDC9-9BE8F84304CC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341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B2D95C-8649-454B-A8EC-369B1BEEE779}" type="slidenum">
              <a:rPr lang="de-DE" altLang="de-DE" smtClean="0"/>
              <a:pPr/>
              <a:t>60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46649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endParaRPr lang="de-DE" altLang="de-DE"/>
          </a:p>
        </p:txBody>
      </p:sp>
      <p:sp>
        <p:nvSpPr>
          <p:cNvPr id="1228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282373-9702-4DB3-9ADD-FA0D480BFC48}" type="slidenum">
              <a:rPr lang="de-DE" altLang="de-DE" smtClean="0"/>
              <a:pPr/>
              <a:t>61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065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515E94-BC98-4C54-964D-A37EF4B79EAD}" type="slidenum">
              <a:rPr lang="de-DE" altLang="de-DE" smtClean="0"/>
              <a:pPr/>
              <a:t>62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Seitdem weitere Beispiele veröffentlich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Summenstatistiken</a:t>
            </a:r>
          </a:p>
          <a:p>
            <a:pPr marL="185715" indent="-185715">
              <a:buFontTx/>
              <a:buChar char="•"/>
            </a:pPr>
            <a:r>
              <a:rPr lang="de-DE" sz="1300" dirty="0"/>
              <a:t>Martin </a:t>
            </a:r>
            <a:r>
              <a:rPr lang="de-DE" sz="1300" dirty="0" err="1"/>
              <a:t>Wattenberg</a:t>
            </a:r>
            <a:r>
              <a:rPr lang="de-DE" sz="1300" dirty="0"/>
              <a:t> (</a:t>
            </a:r>
            <a:r>
              <a:rPr lang="de-DE" sz="1300" dirty="0" err="1"/>
              <a:t>FlowingData</a:t>
            </a:r>
            <a:r>
              <a:rPr lang="de-DE" sz="1300" dirty="0"/>
              <a:t>): Wenn Du herausfinden willst, wie schlecht Deine Daten wirklich sind – versuche sie zu visualisieren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Nächste Folie: komplexe Zusammenhänge nur anhand summierter Aussagewerte von oftmals (statistischen) Daten zu verstehen</a:t>
            </a:r>
          </a:p>
        </p:txBody>
      </p:sp>
      <p:sp>
        <p:nvSpPr>
          <p:cNvPr id="1638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7C3B5E-9B51-4665-9CFB-4BD24EC9CAD5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 dirty="0"/>
              <a:t>Versuch 4 blinder Menschen, einen Elefanten zu beschreiben durch das, was sie direkt vor sich ertasten können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Nicht nur einfacher, sondern auch notwendig, komplexe Zusammenhänge bildlich darzustellen</a:t>
            </a:r>
          </a:p>
          <a:p>
            <a:pPr marL="185715" indent="-185715" defTabSz="990478">
              <a:buFontTx/>
              <a:buChar char="•"/>
              <a:defRPr/>
            </a:pPr>
            <a:r>
              <a:rPr lang="de-DE" sz="1300" dirty="0"/>
              <a:t>Visualisierung ist auch oft der erste Schritt für Data-Science-Analysen</a:t>
            </a:r>
            <a:endParaRPr lang="de-DE" altLang="de-DE" dirty="0"/>
          </a:p>
          <a:p>
            <a:pPr marL="185715" indent="-185715">
              <a:buFontTx/>
              <a:buChar char="•"/>
            </a:pPr>
            <a:endParaRPr lang="de-DE" altLang="de-DE" dirty="0"/>
          </a:p>
          <a:p>
            <a:pPr marL="185715" indent="-185715">
              <a:buFontTx/>
              <a:buChar char="•"/>
            </a:pPr>
            <a:r>
              <a:rPr lang="de-DE" altLang="de-DE" dirty="0"/>
              <a:t>Datenvisualisierung gibt es schon länger</a:t>
            </a:r>
          </a:p>
          <a:p>
            <a:pPr marL="185715" indent="-185715">
              <a:buFontTx/>
              <a:buChar char="•"/>
            </a:pPr>
            <a:r>
              <a:rPr lang="de-DE" altLang="de-DE" dirty="0"/>
              <a:t>Nächste Folie: Isaac Newton Zitat verkürzt: Wir stehen…</a:t>
            </a:r>
          </a:p>
        </p:txBody>
      </p:sp>
      <p:sp>
        <p:nvSpPr>
          <p:cNvPr id="1843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325D5C-C9AC-4A82-9636-196675D2E11C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5715" indent="-185715">
              <a:buFontTx/>
              <a:buChar char="•"/>
            </a:pPr>
            <a:r>
              <a:rPr lang="de-DE" altLang="de-DE"/>
              <a:t>„Game of Thrones“?</a:t>
            </a:r>
          </a:p>
          <a:p>
            <a:pPr marL="185715" indent="-185715">
              <a:buFontTx/>
              <a:buChar char="•"/>
            </a:pPr>
            <a:r>
              <a:rPr lang="de-DE" altLang="de-DE"/>
              <a:t>John Snow</a:t>
            </a:r>
          </a:p>
          <a:p>
            <a:pPr marL="185715" indent="-185715">
              <a:buFontTx/>
              <a:buChar char="•"/>
            </a:pPr>
            <a:endParaRPr lang="de-DE" altLang="de-DE"/>
          </a:p>
        </p:txBody>
      </p:sp>
      <p:sp>
        <p:nvSpPr>
          <p:cNvPr id="2048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CB988A-00D2-48A4-94B0-6A611C72E5DB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28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b="1" i="0" dirty="0"/>
              <a:t>1. Was ist Datenvisualisierung?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650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r>
              <a:rPr lang="de-DE" sz="2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2. Warum brauchen wir Datenvisualisierung?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4445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r>
              <a:rPr lang="de-DE" sz="2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3. Wir stehen auf den Schultern von Giganten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6468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r>
              <a:rPr lang="de-DE" sz="2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4. „Falsche“ Visualisierungen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016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r>
              <a:rPr lang="de-DE" sz="2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5. Richtlinien für Datenvisualisierung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950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r>
              <a:rPr lang="de-DE" sz="2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6. Software für Analyse und Visualisierungen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697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ctrTitle"/>
          </p:nvPr>
        </p:nvSpPr>
        <p:spPr>
          <a:xfrm>
            <a:off x="931653" y="104421"/>
            <a:ext cx="7456771" cy="51626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lang="de-DE" sz="2800" b="1" smtClean="0">
                <a:effectLst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588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3792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 userDrawn="1"/>
        </p:nvSpPr>
        <p:spPr bwMode="auto">
          <a:xfrm>
            <a:off x="0" y="0"/>
            <a:ext cx="1476375" cy="1389063"/>
          </a:xfrm>
          <a:prstGeom prst="rect">
            <a:avLst/>
          </a:prstGeom>
          <a:solidFill>
            <a:srgbClr val="4F6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7" name="Oval 9"/>
          <p:cNvSpPr>
            <a:spLocks noChangeArrowheads="1"/>
          </p:cNvSpPr>
          <p:nvPr userDrawn="1"/>
        </p:nvSpPr>
        <p:spPr bwMode="auto">
          <a:xfrm>
            <a:off x="-36513" y="-26988"/>
            <a:ext cx="3455988" cy="34559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Rectangle 10"/>
          <p:cNvSpPr>
            <a:spLocks noChangeArrowheads="1"/>
          </p:cNvSpPr>
          <p:nvPr userDrawn="1"/>
        </p:nvSpPr>
        <p:spPr bwMode="auto">
          <a:xfrm>
            <a:off x="7667625" y="5468938"/>
            <a:ext cx="1476375" cy="1389062"/>
          </a:xfrm>
          <a:prstGeom prst="rect">
            <a:avLst/>
          </a:prstGeom>
          <a:solidFill>
            <a:srgbClr val="4F6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9" name="Oval 11"/>
          <p:cNvSpPr>
            <a:spLocks noChangeArrowheads="1"/>
          </p:cNvSpPr>
          <p:nvPr userDrawn="1"/>
        </p:nvSpPr>
        <p:spPr bwMode="auto">
          <a:xfrm>
            <a:off x="5724525" y="3502025"/>
            <a:ext cx="3455988" cy="34559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8534400" y="6583363"/>
            <a:ext cx="609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08E63612-C83E-4495-A6D4-259DABFE5E53}" type="slidenum">
              <a:rPr lang="de-DE" altLang="de-DE" sz="1200" smtClean="0">
                <a:solidFill>
                  <a:schemeClr val="bg1"/>
                </a:solidFill>
              </a:rPr>
              <a:pPr algn="ctr">
                <a:spcBef>
                  <a:spcPct val="50000"/>
                </a:spcBef>
                <a:defRPr/>
              </a:pPr>
              <a:t>‹Nr.›</a:t>
            </a:fld>
            <a:endParaRPr lang="de-DE" altLang="de-DE" sz="12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fepress.com/+excel+mug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VimVzgtD6w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MbTKbghfzcA" TargetMode="External"/><Relationship Id="rId5" Type="http://schemas.openxmlformats.org/officeDocument/2006/relationships/hyperlink" Target="https://www.youtube.com/watch?v=fSgEeI2Xpdc" TargetMode="External"/><Relationship Id="rId4" Type="http://schemas.openxmlformats.org/officeDocument/2006/relationships/hyperlink" Target="https://www.youtube.com/watch?v=5Zg-C8AAIG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update.hanser-fachbuch.de/2015/04/von-atlantis-bis-excel-die-kunst-der-visualisierung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0"/>
            <a:ext cx="1476375" cy="1389063"/>
          </a:xfrm>
          <a:prstGeom prst="rect">
            <a:avLst/>
          </a:prstGeom>
          <a:solidFill>
            <a:srgbClr val="4F6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75" name="Oval 6"/>
          <p:cNvSpPr>
            <a:spLocks noChangeArrowheads="1"/>
          </p:cNvSpPr>
          <p:nvPr/>
        </p:nvSpPr>
        <p:spPr bwMode="auto">
          <a:xfrm>
            <a:off x="-36513" y="-26988"/>
            <a:ext cx="3455988" cy="34559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7667625" y="5468938"/>
            <a:ext cx="1476375" cy="1389062"/>
          </a:xfrm>
          <a:prstGeom prst="rect">
            <a:avLst/>
          </a:prstGeom>
          <a:solidFill>
            <a:srgbClr val="4F6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77" name="Oval 8"/>
          <p:cNvSpPr>
            <a:spLocks noChangeArrowheads="1"/>
          </p:cNvSpPr>
          <p:nvPr/>
        </p:nvSpPr>
        <p:spPr bwMode="auto">
          <a:xfrm>
            <a:off x="5724525" y="3502025"/>
            <a:ext cx="3455988" cy="34559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931653" y="2840724"/>
            <a:ext cx="7456771" cy="516268"/>
          </a:xfrm>
        </p:spPr>
        <p:txBody>
          <a:bodyPr/>
          <a:lstStyle/>
          <a:p>
            <a:pPr marL="0" indent="0">
              <a:buNone/>
            </a:pPr>
            <a:r>
              <a:rPr lang="de-DE" altLang="de-DE" sz="4800" b="1" dirty="0">
                <a:latin typeface="Calibri" panose="020F0502020204030204" pitchFamily="34" charset="0"/>
                <a:cs typeface="Calibri" panose="020F0502020204030204" pitchFamily="34" charset="0"/>
              </a:rPr>
              <a:t>Datenvisualisierung</a:t>
            </a:r>
            <a:endParaRPr lang="de-D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519238"/>
            <a:ext cx="5149850" cy="477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14"/>
          <p:cNvSpPr txBox="1">
            <a:spLocks noChangeArrowheads="1"/>
          </p:cNvSpPr>
          <p:nvPr/>
        </p:nvSpPr>
        <p:spPr bwMode="auto">
          <a:xfrm>
            <a:off x="1147763" y="1125538"/>
            <a:ext cx="670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>
                <a:latin typeface="Calibri" panose="020F0502020204030204" pitchFamily="34" charset="0"/>
              </a:rPr>
              <a:t>John Snow, 1854</a:t>
            </a:r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3. Wir stehen auf den Schultern von Giganten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1" r="1865" b="2296"/>
          <a:stretch>
            <a:fillRect/>
          </a:stretch>
        </p:blipFill>
        <p:spPr bwMode="auto">
          <a:xfrm>
            <a:off x="1708150" y="1601788"/>
            <a:ext cx="5753100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14"/>
          <p:cNvSpPr txBox="1">
            <a:spLocks noChangeArrowheads="1"/>
          </p:cNvSpPr>
          <p:nvPr/>
        </p:nvSpPr>
        <p:spPr bwMode="auto">
          <a:xfrm>
            <a:off x="1147763" y="1114425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>
                <a:latin typeface="Calibri" panose="020F0502020204030204" pitchFamily="34" charset="0"/>
              </a:rPr>
              <a:t>1928</a:t>
            </a:r>
            <a:endParaRPr lang="de-DE" altLang="de-DE" sz="240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3. Wir stehen auf den Schultern von Giganten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4"/>
          <p:cNvSpPr txBox="1">
            <a:spLocks noChangeArrowheads="1"/>
          </p:cNvSpPr>
          <p:nvPr/>
        </p:nvSpPr>
        <p:spPr bwMode="auto">
          <a:xfrm>
            <a:off x="1147763" y="1114425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Harry Beck, 1933</a:t>
            </a:r>
            <a:endParaRPr lang="de-DE" altLang="de-DE" sz="2400" dirty="0"/>
          </a:p>
        </p:txBody>
      </p:sp>
      <p:pic>
        <p:nvPicPr>
          <p:cNvPr id="25603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" t="2554" r="3018" b="3738"/>
          <a:stretch>
            <a:fillRect/>
          </a:stretch>
        </p:blipFill>
        <p:spPr bwMode="auto">
          <a:xfrm>
            <a:off x="1720850" y="1603375"/>
            <a:ext cx="5727700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3. Wir stehen auf den Schultern von Giganten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5" y="1601788"/>
            <a:ext cx="5735638" cy="427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14"/>
          <p:cNvSpPr txBox="1">
            <a:spLocks noChangeArrowheads="1"/>
          </p:cNvSpPr>
          <p:nvPr/>
        </p:nvSpPr>
        <p:spPr bwMode="auto">
          <a:xfrm>
            <a:off x="3059832" y="1123950"/>
            <a:ext cx="3097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Aktive Manipulation?</a:t>
            </a:r>
          </a:p>
        </p:txBody>
      </p:sp>
      <p:pic>
        <p:nvPicPr>
          <p:cNvPr id="29700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5103813"/>
            <a:ext cx="67468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hteck 1"/>
          <p:cNvSpPr>
            <a:spLocks noChangeArrowheads="1"/>
          </p:cNvSpPr>
          <p:nvPr/>
        </p:nvSpPr>
        <p:spPr bwMode="auto">
          <a:xfrm>
            <a:off x="2051521" y="6083449"/>
            <a:ext cx="5184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dirty="0">
                <a:latin typeface="Calibri" panose="020F0502020204030204" pitchFamily="34" charset="0"/>
                <a:cs typeface="Calibri" panose="020F0502020204030204" pitchFamily="34" charset="0"/>
              </a:rPr>
              <a:t>https://en.wikipedia.org/wiki/Misleading_graph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059832" y="1123950"/>
            <a:ext cx="3097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Aktive Manipulation?</a:t>
            </a:r>
          </a:p>
        </p:txBody>
      </p:sp>
      <p:pic>
        <p:nvPicPr>
          <p:cNvPr id="7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8" t="14473" r="1610" b="2963"/>
          <a:stretch/>
        </p:blipFill>
        <p:spPr bwMode="auto">
          <a:xfrm>
            <a:off x="1742455" y="1610047"/>
            <a:ext cx="5723558" cy="426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4"/>
          <a:stretch/>
        </p:blipFill>
        <p:spPr bwMode="auto">
          <a:xfrm>
            <a:off x="1936732" y="1283273"/>
            <a:ext cx="5266781" cy="558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719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147763" y="1114425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„Lügen mit Statistik“…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3" y="2075543"/>
            <a:ext cx="8730938" cy="275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258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32771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99" b="7275"/>
          <a:stretch>
            <a:fillRect/>
          </a:stretch>
        </p:blipFill>
        <p:spPr bwMode="auto">
          <a:xfrm>
            <a:off x="1792716" y="979489"/>
            <a:ext cx="5538107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31653" y="104421"/>
            <a:ext cx="7456771" cy="516268"/>
          </a:xfrm>
        </p:spPr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34819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7" t="6261" b="18626"/>
          <a:stretch>
            <a:fillRect/>
          </a:stretch>
        </p:blipFill>
        <p:spPr bwMode="auto">
          <a:xfrm>
            <a:off x="1247257" y="1160463"/>
            <a:ext cx="6666139" cy="568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Visualisierungen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1843088"/>
            <a:ext cx="694531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4"/>
          <p:cNvSpPr txBox="1">
            <a:spLocks noChangeArrowheads="1"/>
          </p:cNvSpPr>
          <p:nvPr/>
        </p:nvSpPr>
        <p:spPr bwMode="auto">
          <a:xfrm>
            <a:off x="1619250" y="1597025"/>
            <a:ext cx="705643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Was ist Datenvisualisierung?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Warum brauchen wir Visualisierungen?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Wir stehen auf den Schultern von Giganten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„Falsche“ Visualisierungen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Richtlinien für Visualisierungen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Software für Analyse und Visualisierungen</a:t>
            </a:r>
          </a:p>
          <a:p>
            <a:pPr marL="0" indent="0">
              <a:lnSpc>
                <a:spcPct val="150000"/>
              </a:lnSpc>
              <a:tabLst>
                <a:tab pos="449263" algn="l"/>
                <a:tab pos="452438" algn="l"/>
              </a:tabLst>
              <a:defRPr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altLang="de-DE" sz="2400" dirty="0">
                <a:latin typeface="+mn-lt"/>
                <a:cs typeface="Calibri" panose="020F0502020204030204" pitchFamily="34" charset="0"/>
              </a:rPr>
              <a:t>- </a:t>
            </a:r>
            <a:r>
              <a:rPr lang="de-DE" altLang="de-DE" sz="2400" dirty="0">
                <a:latin typeface="+mn-lt"/>
              </a:rPr>
              <a:t>Software: </a:t>
            </a:r>
            <a:r>
              <a:rPr lang="de-DE" altLang="de-DE" sz="2400" dirty="0">
                <a:latin typeface="+mn-lt"/>
                <a:cs typeface="Calibri" panose="020F0502020204030204" pitchFamily="34" charset="0"/>
              </a:rPr>
              <a:t>Tableau vs. Excel</a:t>
            </a:r>
          </a:p>
          <a:p>
            <a:pPr marL="0" indent="0">
              <a:lnSpc>
                <a:spcPct val="150000"/>
              </a:lnSpc>
              <a:tabLst>
                <a:tab pos="449263" algn="l"/>
                <a:tab pos="452438" algn="l"/>
              </a:tabLst>
              <a:defRPr/>
            </a:pPr>
            <a:r>
              <a:rPr lang="de-DE" altLang="de-DE" sz="2400" dirty="0">
                <a:latin typeface="+mn-lt"/>
                <a:cs typeface="Calibri" panose="020F0502020204030204" pitchFamily="34" charset="0"/>
              </a:rPr>
              <a:t>	- </a:t>
            </a:r>
            <a:r>
              <a:rPr lang="de-DE" altLang="de-DE" sz="2400" dirty="0">
                <a:latin typeface="+mn-lt"/>
              </a:rPr>
              <a:t>Software: </a:t>
            </a:r>
            <a:r>
              <a:rPr lang="de-DE" altLang="de-DE" sz="2400" dirty="0">
                <a:latin typeface="+mn-lt"/>
                <a:cs typeface="Calibri" panose="020F0502020204030204" pitchFamily="34" charset="0"/>
              </a:rPr>
              <a:t>Tableau </a:t>
            </a: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vs. Power BI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altLang="de-DE" b="1" dirty="0"/>
              <a:t>Gliederung</a:t>
            </a:r>
            <a:endParaRPr lang="de-D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3"/>
          <a:stretch/>
        </p:blipFill>
        <p:spPr bwMode="auto">
          <a:xfrm rot="17100000">
            <a:off x="1082675" y="1843088"/>
            <a:ext cx="356133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  <p:sp>
        <p:nvSpPr>
          <p:cNvPr id="3" name="Ellipse 2"/>
          <p:cNvSpPr/>
          <p:nvPr/>
        </p:nvSpPr>
        <p:spPr>
          <a:xfrm>
            <a:off x="2051720" y="2780928"/>
            <a:ext cx="360040" cy="36004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1247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4"/>
          <p:cNvSpPr txBox="1">
            <a:spLocks noChangeArrowheads="1"/>
          </p:cNvSpPr>
          <p:nvPr/>
        </p:nvSpPr>
        <p:spPr bwMode="auto">
          <a:xfrm>
            <a:off x="971549" y="1484313"/>
            <a:ext cx="7416875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Ziel festlegen – was will ich ausdrücken?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Auf Zielgruppe ausrichten – wie ist der Kenntnisstand?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Das passende Diagramm – welches eignet sich für diese 	Aussage/ Ziel/Zielgruppe am Besten?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Farbwahl – wie wird sie wahrgenommen?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Psychologie – wie präsentiere ich</a:t>
            </a:r>
            <a:br>
              <a:rPr lang="de-DE" altLang="de-DE" sz="2400" dirty="0">
                <a:latin typeface="Calibri" panose="020F0502020204030204" pitchFamily="34" charset="0"/>
              </a:rPr>
            </a:br>
            <a:r>
              <a:rPr lang="de-DE" altLang="de-DE" sz="2400" dirty="0">
                <a:latin typeface="Calibri" panose="020F0502020204030204" pitchFamily="34" charset="0"/>
              </a:rPr>
              <a:t>	„gehirngerechte Häppchen“?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Design – was ist ästhetisch?</a:t>
            </a:r>
          </a:p>
          <a:p>
            <a:pPr>
              <a:buFont typeface="Arial" panose="020B0604020202020204" pitchFamily="34" charset="0"/>
              <a:buChar char="•"/>
            </a:pP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 - Ziel</a:t>
            </a:r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622" y="1297226"/>
            <a:ext cx="5381140" cy="537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915816" y="620689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latin typeface="+mn-lt"/>
              </a:rPr>
              <a:t>+ Grundsätzlich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" t="7458" r="3505" b="7458"/>
          <a:stretch>
            <a:fillRect/>
          </a:stretch>
        </p:blipFill>
        <p:spPr bwMode="auto">
          <a:xfrm>
            <a:off x="817563" y="2225675"/>
            <a:ext cx="3609657" cy="227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Grafik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" t="7149" r="937" b="6071"/>
          <a:stretch/>
        </p:blipFill>
        <p:spPr bwMode="auto">
          <a:xfrm>
            <a:off x="4621797" y="2308226"/>
            <a:ext cx="369467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6077" y="104421"/>
            <a:ext cx="8967924" cy="516268"/>
          </a:xfrm>
        </p:spPr>
        <p:txBody>
          <a:bodyPr/>
          <a:lstStyle/>
          <a:p>
            <a:r>
              <a:rPr lang="de-DE" dirty="0"/>
              <a:t>5. Richtlinien für Datenvisualisierungen - Zielgruppe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Bildergebnis für balkendiagra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5"/>
          <a:stretch>
            <a:fillRect/>
          </a:stretch>
        </p:blipFill>
        <p:spPr bwMode="auto">
          <a:xfrm>
            <a:off x="490405" y="2314590"/>
            <a:ext cx="3676783" cy="213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computerwissen.de/fileadmin/_migrated/RTE/RTEmagicC_20100628-1_01.bmp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4"/>
          <a:stretch/>
        </p:blipFill>
        <p:spPr bwMode="auto">
          <a:xfrm>
            <a:off x="4610100" y="2314576"/>
            <a:ext cx="4014217" cy="218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427597" y="104421"/>
            <a:ext cx="8464884" cy="516268"/>
          </a:xfrm>
        </p:spPr>
        <p:txBody>
          <a:bodyPr/>
          <a:lstStyle/>
          <a:p>
            <a:r>
              <a:rPr lang="de-DE" dirty="0"/>
              <a:t>5. Richtlinien für Datenvisualisierungen - Zielgruppe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95760" y="104421"/>
            <a:ext cx="7928558" cy="516268"/>
          </a:xfrm>
        </p:spPr>
        <p:txBody>
          <a:bodyPr/>
          <a:lstStyle/>
          <a:p>
            <a:r>
              <a:rPr lang="de-DE" dirty="0"/>
              <a:t>5. Richtlinien für Datenvisualisierungen - Zielgruppe</a:t>
            </a:r>
          </a:p>
        </p:txBody>
      </p:sp>
      <p:pic>
        <p:nvPicPr>
          <p:cNvPr id="8" name="Picture 12" descr="Bildergebnis für balkendiagra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5"/>
          <a:stretch>
            <a:fillRect/>
          </a:stretch>
        </p:blipFill>
        <p:spPr bwMode="auto">
          <a:xfrm>
            <a:off x="490405" y="2314590"/>
            <a:ext cx="3676783" cy="213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computerwissen.de/fileadmin/_migrated/RTE/RTEmagicC_20100628-1_01.bmp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4"/>
          <a:stretch/>
        </p:blipFill>
        <p:spPr bwMode="auto">
          <a:xfrm>
            <a:off x="4610100" y="2314576"/>
            <a:ext cx="4014217" cy="370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31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20" y="1169987"/>
            <a:ext cx="7315692" cy="550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6613" y="104421"/>
            <a:ext cx="8752916" cy="516268"/>
          </a:xfrm>
        </p:spPr>
        <p:txBody>
          <a:bodyPr/>
          <a:lstStyle/>
          <a:p>
            <a:r>
              <a:rPr lang="de-DE" dirty="0"/>
              <a:t>5. Richtlinien für Datenvisualisierungen - Diagrammart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0"/>
          <a:stretch>
            <a:fillRect/>
          </a:stretch>
        </p:blipFill>
        <p:spPr bwMode="auto">
          <a:xfrm>
            <a:off x="1649413" y="1222375"/>
            <a:ext cx="6086475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3584575" y="3435351"/>
            <a:ext cx="2027238" cy="1111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386613" y="104421"/>
            <a:ext cx="8752916" cy="516268"/>
          </a:xfrm>
        </p:spPr>
        <p:txBody>
          <a:bodyPr/>
          <a:lstStyle/>
          <a:p>
            <a:r>
              <a:rPr lang="de-DE" dirty="0"/>
              <a:t>5. Richtlinien für Datenvisualisierungen - Diagrammart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700213"/>
            <a:ext cx="5434013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386613" y="104421"/>
            <a:ext cx="8752916" cy="516268"/>
          </a:xfrm>
        </p:spPr>
        <p:txBody>
          <a:bodyPr/>
          <a:lstStyle/>
          <a:p>
            <a:r>
              <a:rPr lang="de-DE" dirty="0"/>
              <a:t>5. Richtlinien für Datenvisualisierungen - Diagrammart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62" b="8029"/>
          <a:stretch>
            <a:fillRect/>
          </a:stretch>
        </p:blipFill>
        <p:spPr bwMode="auto">
          <a:xfrm>
            <a:off x="2376488" y="1176338"/>
            <a:ext cx="4931816" cy="507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 - Farbe</a:t>
            </a:r>
          </a:p>
        </p:txBody>
      </p:sp>
    </p:spTree>
    <p:extLst>
      <p:ext uri="{BB962C8B-B14F-4D97-AF65-F5344CB8AC3E}">
        <p14:creationId xmlns:p14="http://schemas.microsoft.com/office/powerpoint/2010/main" val="383118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339850"/>
            <a:ext cx="58039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3103563" y="1314450"/>
            <a:ext cx="5832475" cy="352742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7173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051175"/>
            <a:ext cx="5494337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1331913" y="3019425"/>
            <a:ext cx="5518150" cy="36131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7175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r="14563"/>
          <a:stretch>
            <a:fillRect/>
          </a:stretch>
        </p:blipFill>
        <p:spPr bwMode="auto">
          <a:xfrm>
            <a:off x="492125" y="727075"/>
            <a:ext cx="4630738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1. Was ist Datenvisualisierung?</a:t>
            </a:r>
            <a:br>
              <a:rPr lang="de-DE" dirty="0"/>
            </a:br>
            <a:endParaRPr lang="de-DE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 - Farbe</a:t>
            </a:r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3"/>
          <a:stretch>
            <a:fillRect/>
          </a:stretch>
        </p:blipFill>
        <p:spPr bwMode="auto">
          <a:xfrm>
            <a:off x="1691680" y="1208700"/>
            <a:ext cx="5546730" cy="548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 - Farbe</a:t>
            </a:r>
          </a:p>
        </p:txBody>
      </p:sp>
      <p:pic>
        <p:nvPicPr>
          <p:cNvPr id="7" name="Grafi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" t="11659" r="53636" b="33687"/>
          <a:stretch/>
        </p:blipFill>
        <p:spPr bwMode="auto">
          <a:xfrm>
            <a:off x="1278654" y="1152872"/>
            <a:ext cx="3221338" cy="30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0" t="11659" r="3227" b="37910"/>
          <a:stretch/>
        </p:blipFill>
        <p:spPr bwMode="auto">
          <a:xfrm>
            <a:off x="5436096" y="1157486"/>
            <a:ext cx="2664296" cy="284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971550" y="1602978"/>
            <a:ext cx="2808362" cy="392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960253" y="3068960"/>
            <a:ext cx="2808362" cy="18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1323822" y="4797152"/>
            <a:ext cx="3437362" cy="353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/>
          <p:cNvGrpSpPr/>
          <p:nvPr/>
        </p:nvGrpSpPr>
        <p:grpSpPr>
          <a:xfrm>
            <a:off x="5002660" y="1562145"/>
            <a:ext cx="3454725" cy="1673164"/>
            <a:chOff x="5002660" y="1562145"/>
            <a:chExt cx="3454725" cy="1673164"/>
          </a:xfrm>
        </p:grpSpPr>
        <p:sp>
          <p:nvSpPr>
            <p:cNvPr id="12" name="Rechteck 11"/>
            <p:cNvSpPr/>
            <p:nvPr/>
          </p:nvSpPr>
          <p:spPr>
            <a:xfrm>
              <a:off x="5020023" y="1562145"/>
              <a:ext cx="3437362" cy="3539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5002660" y="3068961"/>
              <a:ext cx="3437362" cy="1663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2710872" y="4103029"/>
            <a:ext cx="3805343" cy="1768648"/>
            <a:chOff x="2710872" y="4103029"/>
            <a:chExt cx="3805343" cy="1768648"/>
          </a:xfrm>
        </p:grpSpPr>
        <p:pic>
          <p:nvPicPr>
            <p:cNvPr id="14" name="Grafik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2" t="64261" r="53636" b="4417"/>
            <a:stretch/>
          </p:blipFill>
          <p:spPr bwMode="auto">
            <a:xfrm>
              <a:off x="3055947" y="4103029"/>
              <a:ext cx="3221338" cy="176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710872" y="4787900"/>
              <a:ext cx="3805343" cy="3860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4"/>
          <p:cNvSpPr txBox="1">
            <a:spLocks noChangeArrowheads="1"/>
          </p:cNvSpPr>
          <p:nvPr/>
        </p:nvSpPr>
        <p:spPr bwMode="auto">
          <a:xfrm>
            <a:off x="2617316" y="1093788"/>
            <a:ext cx="389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Prä-</a:t>
            </a:r>
            <a:r>
              <a:rPr lang="de-DE" altLang="de-DE" sz="2400" dirty="0" err="1">
                <a:latin typeface="Calibri" panose="020F0502020204030204" pitchFamily="34" charset="0"/>
              </a:rPr>
              <a:t>attentive</a:t>
            </a:r>
            <a:r>
              <a:rPr lang="de-DE" altLang="de-DE" sz="2400" dirty="0">
                <a:latin typeface="Calibri" panose="020F0502020204030204" pitchFamily="34" charset="0"/>
              </a:rPr>
              <a:t> Wahrnehmung</a:t>
            </a:r>
            <a:endParaRPr lang="de-DE" altLang="de-DE" sz="2400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3621" y="104421"/>
            <a:ext cx="8032836" cy="516268"/>
          </a:xfrm>
        </p:spPr>
        <p:txBody>
          <a:bodyPr/>
          <a:lstStyle/>
          <a:p>
            <a:r>
              <a:rPr lang="de-DE" dirty="0"/>
              <a:t>5. Richtlinien für Datenvisualisierungen – Häppchen</a:t>
            </a:r>
          </a:p>
        </p:txBody>
      </p:sp>
      <p:pic>
        <p:nvPicPr>
          <p:cNvPr id="7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2" t="24631"/>
          <a:stretch/>
        </p:blipFill>
        <p:spPr bwMode="auto">
          <a:xfrm>
            <a:off x="1153062" y="1593194"/>
            <a:ext cx="7333474" cy="450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44"/>
          <a:stretch/>
        </p:blipFill>
        <p:spPr bwMode="auto">
          <a:xfrm>
            <a:off x="2502223" y="1837122"/>
            <a:ext cx="4013993" cy="375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3621" y="104421"/>
            <a:ext cx="8032836" cy="516268"/>
          </a:xfrm>
        </p:spPr>
        <p:txBody>
          <a:bodyPr/>
          <a:lstStyle/>
          <a:p>
            <a:r>
              <a:rPr lang="de-DE" dirty="0"/>
              <a:t>5. Richtlinien für Datenvisualisierungen – Häppchen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617316" y="1093788"/>
            <a:ext cx="389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Gestalt - Prinzipien</a:t>
            </a:r>
            <a:endParaRPr lang="de-DE" altLang="de-DE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459" y="1969790"/>
            <a:ext cx="510912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442" y="3054102"/>
            <a:ext cx="1991966" cy="83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 - Design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2617316" y="1093788"/>
            <a:ext cx="389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Ästhetik</a:t>
            </a:r>
            <a:endParaRPr lang="de-DE" altLang="de-DE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0" descr="Gartner Magic Quadr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49500"/>
            <a:ext cx="1522190" cy="152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 Box 14"/>
          <p:cNvSpPr txBox="1">
            <a:spLocks noChangeArrowheads="1"/>
          </p:cNvSpPr>
          <p:nvPr/>
        </p:nvSpPr>
        <p:spPr bwMode="auto">
          <a:xfrm>
            <a:off x="1600200" y="1450975"/>
            <a:ext cx="58521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>
                <a:latin typeface="Calibri" panose="020F0502020204030204" pitchFamily="34" charset="0"/>
              </a:rPr>
              <a:t>Jan. 2017: BI + Analytics Leader nach Gartner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Tableau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Microsoft (</a:t>
            </a:r>
            <a:r>
              <a:rPr lang="de-DE" altLang="de-DE" sz="2400" dirty="0" err="1">
                <a:latin typeface="Calibri" panose="020F0502020204030204" pitchFamily="34" charset="0"/>
              </a:rPr>
              <a:t>PowerBI</a:t>
            </a:r>
            <a:r>
              <a:rPr lang="de-DE" altLang="de-DE" sz="2400" dirty="0">
                <a:latin typeface="Calibri" panose="020F0502020204030204" pitchFamily="34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altLang="de-DE" sz="2400" dirty="0" err="1">
                <a:latin typeface="Calibri" panose="020F0502020204030204" pitchFamily="34" charset="0"/>
              </a:rPr>
              <a:t>Qlik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endParaRPr lang="de-DE" altLang="de-DE" sz="2400" dirty="0"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endParaRPr lang="de-DE" altLang="de-DE" sz="2400" dirty="0">
              <a:latin typeface="Calibri" panose="020F0502020204030204" pitchFamily="34" charset="0"/>
            </a:endParaRPr>
          </a:p>
        </p:txBody>
      </p:sp>
      <p:cxnSp>
        <p:nvCxnSpPr>
          <p:cNvPr id="4" name="Gerade Verbindung mit Pfeil 3"/>
          <p:cNvCxnSpPr>
            <a:cxnSpLocks/>
            <a:stCxn id="16" idx="3"/>
            <a:endCxn id="10" idx="1"/>
          </p:cNvCxnSpPr>
          <p:nvPr/>
        </p:nvCxnSpPr>
        <p:spPr>
          <a:xfrm>
            <a:off x="4716016" y="2405725"/>
            <a:ext cx="2880320" cy="303506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1600200" y="3573463"/>
            <a:ext cx="47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Wohlgemerkt: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Nicht „</a:t>
            </a:r>
            <a:r>
              <a:rPr lang="de-DE" altLang="de-DE" sz="2400" dirty="0" err="1">
                <a:latin typeface="Calibri" panose="020F0502020204030204" pitchFamily="34" charset="0"/>
              </a:rPr>
              <a:t>Advanced</a:t>
            </a:r>
            <a:r>
              <a:rPr lang="de-DE" altLang="de-DE" sz="2400" dirty="0">
                <a:latin typeface="Calibri" panose="020F0502020204030204" pitchFamily="34" charset="0"/>
              </a:rPr>
              <a:t> Analytics“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Nicht „Infografik-Programme“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Nicht „</a:t>
            </a:r>
            <a:r>
              <a:rPr lang="de-DE" altLang="de-DE" sz="2400" dirty="0" err="1">
                <a:latin typeface="Calibri" panose="020F0502020204030204" pitchFamily="34" charset="0"/>
              </a:rPr>
              <a:t>Viz</a:t>
            </a:r>
            <a:r>
              <a:rPr lang="de-DE" altLang="de-DE" sz="2400" dirty="0">
                <a:latin typeface="Calibri" panose="020F0502020204030204" pitchFamily="34" charset="0"/>
              </a:rPr>
              <a:t>-Packages“ für Sprachen</a:t>
            </a:r>
          </a:p>
        </p:txBody>
      </p:sp>
      <p:sp>
        <p:nvSpPr>
          <p:cNvPr id="10" name="Rechteck 9"/>
          <p:cNvSpPr/>
          <p:nvPr/>
        </p:nvSpPr>
        <p:spPr>
          <a:xfrm>
            <a:off x="7596336" y="2349501"/>
            <a:ext cx="730102" cy="719460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1547812" y="1851949"/>
            <a:ext cx="3168204" cy="1107552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31653" y="104421"/>
            <a:ext cx="7456771" cy="516268"/>
          </a:xfrm>
        </p:spPr>
        <p:txBody>
          <a:bodyPr>
            <a:noAutofit/>
          </a:bodyPr>
          <a:lstStyle/>
          <a:p>
            <a:r>
              <a:rPr lang="de-DE" dirty="0"/>
              <a:t>6. Software für Analyse und Visualisierungen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6. Software für Analyse und Visualisierungen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22049" t="19198" r="22049" b="6605"/>
          <a:stretch/>
        </p:blipFill>
        <p:spPr>
          <a:xfrm>
            <a:off x="899094" y="901964"/>
            <a:ext cx="7489330" cy="5591412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573623" y="1844675"/>
            <a:ext cx="1324947" cy="504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6. Software für Analyse und Visualisierungen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22049" t="19198" r="22049" b="6605"/>
          <a:stretch/>
        </p:blipFill>
        <p:spPr>
          <a:xfrm>
            <a:off x="899094" y="901613"/>
            <a:ext cx="7489330" cy="5591413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976055" y="1979509"/>
            <a:ext cx="57606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573623" y="1844675"/>
            <a:ext cx="1324947" cy="504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780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6. Software für Analyse und Visualisierungen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22040" t="19198" r="22040" b="6605"/>
          <a:stretch/>
        </p:blipFill>
        <p:spPr>
          <a:xfrm>
            <a:off x="899095" y="902970"/>
            <a:ext cx="7489329" cy="558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98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14"/>
          <p:cNvSpPr txBox="1">
            <a:spLocks noChangeArrowheads="1"/>
          </p:cNvSpPr>
          <p:nvPr/>
        </p:nvSpPr>
        <p:spPr bwMode="auto">
          <a:xfrm>
            <a:off x="6516688" y="1132682"/>
            <a:ext cx="1135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>
                <a:latin typeface="Calibri" panose="020F0502020204030204" pitchFamily="34" charset="0"/>
              </a:rPr>
              <a:t>Excel:</a:t>
            </a:r>
            <a:endParaRPr lang="de-DE" altLang="de-DE" sz="2400">
              <a:latin typeface="Calibri" panose="020F0502020204030204" pitchFamily="34" charset="0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1979613" y="20661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1979613" y="251698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>
            <a:off x="1979613" y="30011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1979613" y="3453607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1979613" y="38949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1979613" y="43473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1979613" y="48220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>
            <a:off x="1979613" y="529351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1979613" y="5809457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1979613" y="62523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5793" name="Rechteck 1"/>
          <p:cNvSpPr>
            <a:spLocks noChangeArrowheads="1"/>
          </p:cNvSpPr>
          <p:nvPr/>
        </p:nvSpPr>
        <p:spPr bwMode="auto">
          <a:xfrm>
            <a:off x="1762125" y="1124744"/>
            <a:ext cx="1441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>
                <a:latin typeface="Calibri" panose="020F0502020204030204" pitchFamily="34" charset="0"/>
              </a:rPr>
              <a:t>Tableau:</a:t>
            </a:r>
          </a:p>
        </p:txBody>
      </p:sp>
      <p:grpSp>
        <p:nvGrpSpPr>
          <p:cNvPr id="5" name="Gruppieren 4"/>
          <p:cNvGrpSpPr/>
          <p:nvPr/>
        </p:nvGrpSpPr>
        <p:grpSpPr>
          <a:xfrm>
            <a:off x="2193925" y="1554957"/>
            <a:ext cx="5060950" cy="5198367"/>
            <a:chOff x="2193925" y="1554957"/>
            <a:chExt cx="5060950" cy="5198367"/>
          </a:xfrm>
        </p:grpSpPr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6780213" y="1564482"/>
              <a:ext cx="474662" cy="518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0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0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0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</p:txBody>
        </p:sp>
        <p:sp>
          <p:nvSpPr>
            <p:cNvPr id="75792" name="Text Box 14"/>
            <p:cNvSpPr txBox="1">
              <a:spLocks noChangeArrowheads="1"/>
            </p:cNvSpPr>
            <p:nvPr/>
          </p:nvSpPr>
          <p:spPr bwMode="auto">
            <a:xfrm>
              <a:off x="3132138" y="1554957"/>
              <a:ext cx="3598862" cy="5180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Kosten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Gruppenzusammenarbeit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gute Designvorlagen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für Big Data geeignet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Verbreitung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Lernkurve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„kann alles“ + Integration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Einzelne Punkte bearbeiten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„Bequeme“ Funktionen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Community</a:t>
              </a:r>
            </a:p>
            <a:p>
              <a:pPr>
                <a:spcBef>
                  <a:spcPts val="8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Dashboards, </a:t>
              </a:r>
              <a:r>
                <a:rPr lang="de-DE" altLang="de-DE" sz="2400" dirty="0" err="1">
                  <a:latin typeface="Calibri" panose="020F0502020204030204" pitchFamily="34" charset="0"/>
                </a:rPr>
                <a:t>Storytelling</a:t>
              </a:r>
              <a:endParaRPr lang="de-DE" altLang="de-DE" sz="2400" dirty="0">
                <a:latin typeface="Calibri" panose="020F0502020204030204" pitchFamily="34" charset="0"/>
              </a:endParaRPr>
            </a:p>
          </p:txBody>
        </p:sp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2193925" y="1572419"/>
              <a:ext cx="576263" cy="5180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0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baseline="-15000" dirty="0">
                  <a:solidFill>
                    <a:srgbClr val="FF0000"/>
                  </a:solidFill>
                  <a:latin typeface="Calibri" panose="020F0502020204030204" pitchFamily="34" charset="0"/>
                </a:rPr>
                <a:t>~</a:t>
              </a:r>
              <a:endParaRPr lang="de-DE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-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  <a:p>
              <a:pPr>
                <a:spcBef>
                  <a:spcPts val="800"/>
                </a:spcBef>
                <a:defRPr/>
              </a:pPr>
              <a:r>
                <a:rPr lang="de-DE" sz="2400" b="1" dirty="0">
                  <a:solidFill>
                    <a:schemeClr val="accent2">
                      <a:lumMod val="75000"/>
                    </a:schemeClr>
                  </a:solidFill>
                  <a:latin typeface="Calibri" panose="020F0502020204030204" pitchFamily="34" charset="0"/>
                </a:rPr>
                <a:t>+</a:t>
              </a:r>
            </a:p>
          </p:txBody>
        </p:sp>
      </p:grp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Software: Tableau vs. Excel</a:t>
            </a:r>
            <a:br>
              <a:rPr lang="de-DE" altLang="de-DE" dirty="0"/>
            </a:b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7259992" y="4461176"/>
            <a:ext cx="1632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+mn-lt"/>
                <a:hlinkClick r:id="rId3"/>
              </a:rPr>
              <a:t>http://www.cafepress.com/+excel+mugs</a:t>
            </a:r>
            <a:endParaRPr lang="de-DE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339850"/>
            <a:ext cx="58039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3084513" y="1339850"/>
            <a:ext cx="5832475" cy="352742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9221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r="14563"/>
          <a:stretch>
            <a:fillRect/>
          </a:stretch>
        </p:blipFill>
        <p:spPr bwMode="auto">
          <a:xfrm>
            <a:off x="492125" y="727075"/>
            <a:ext cx="4630738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498475" y="765175"/>
            <a:ext cx="4505325" cy="35877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9223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051175"/>
            <a:ext cx="5494337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1. Was ist Datenvisualisierung?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 Box 14"/>
          <p:cNvSpPr txBox="1">
            <a:spLocks noChangeArrowheads="1"/>
          </p:cNvSpPr>
          <p:nvPr/>
        </p:nvSpPr>
        <p:spPr bwMode="auto">
          <a:xfrm>
            <a:off x="6443663" y="1132682"/>
            <a:ext cx="1439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>
                <a:latin typeface="Calibri" panose="020F0502020204030204" pitchFamily="34" charset="0"/>
              </a:rPr>
              <a:t>Power BI:</a:t>
            </a:r>
            <a:endParaRPr lang="de-DE" altLang="de-DE" sz="2400">
              <a:latin typeface="Calibri" panose="020F0502020204030204" pitchFamily="34" charset="0"/>
            </a:endParaRPr>
          </a:p>
        </p:txBody>
      </p:sp>
      <p:sp>
        <p:nvSpPr>
          <p:cNvPr id="77829" name="Rechteck 1"/>
          <p:cNvSpPr>
            <a:spLocks noChangeArrowheads="1"/>
          </p:cNvSpPr>
          <p:nvPr/>
        </p:nvSpPr>
        <p:spPr bwMode="auto">
          <a:xfrm>
            <a:off x="1525588" y="1132682"/>
            <a:ext cx="1439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 sz="2400" b="1">
              <a:latin typeface="Calibri" panose="020F0502020204030204" pitchFamily="34" charset="0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1979613" y="20661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1979613" y="251698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>
            <a:off x="1979613" y="30011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1979613" y="3453607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1979613" y="38949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1979613" y="43473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1979613" y="4822032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>
            <a:off x="1979613" y="529351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1979613" y="5809457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1979613" y="6252369"/>
            <a:ext cx="5329237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7841" name="Rechteck 1"/>
          <p:cNvSpPr>
            <a:spLocks noChangeArrowheads="1"/>
          </p:cNvSpPr>
          <p:nvPr/>
        </p:nvSpPr>
        <p:spPr bwMode="auto">
          <a:xfrm>
            <a:off x="1762125" y="1124744"/>
            <a:ext cx="1441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>
                <a:latin typeface="Calibri" panose="020F0502020204030204" pitchFamily="34" charset="0"/>
              </a:rPr>
              <a:t>Tableau:</a:t>
            </a: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2193925" y="1572419"/>
            <a:ext cx="57626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0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baseline="-15000" dirty="0">
                <a:solidFill>
                  <a:srgbClr val="FF0000"/>
                </a:solidFill>
                <a:latin typeface="Calibri" panose="020F0502020204030204" pitchFamily="34" charset="0"/>
              </a:rPr>
              <a:t>~</a:t>
            </a:r>
            <a:endParaRPr lang="de-DE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6780213" y="1564482"/>
            <a:ext cx="47466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baseline="-15000" dirty="0">
                <a:solidFill>
                  <a:srgbClr val="FF0000"/>
                </a:solidFill>
                <a:latin typeface="Calibri" panose="020F0502020204030204" pitchFamily="34" charset="0"/>
              </a:rPr>
              <a:t>~</a:t>
            </a:r>
            <a:endParaRPr lang="de-DE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+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baseline="-15000" dirty="0">
                <a:solidFill>
                  <a:srgbClr val="FF0000"/>
                </a:solidFill>
                <a:latin typeface="Calibri" panose="020F0502020204030204" pitchFamily="34" charset="0"/>
              </a:rPr>
              <a:t>~</a:t>
            </a:r>
            <a:endParaRPr lang="de-DE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  <a:p>
            <a:pPr>
              <a:spcBef>
                <a:spcPts val="800"/>
              </a:spcBef>
              <a:defRPr/>
            </a:pPr>
            <a:r>
              <a:rPr lang="de-DE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?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Software: Tableau vs. Power BI</a:t>
            </a:r>
            <a:br>
              <a:rPr lang="de-DE" altLang="de-DE" dirty="0"/>
            </a:br>
            <a:endParaRPr lang="de-DE" dirty="0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132138" y="1554957"/>
            <a:ext cx="3598862" cy="518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Kosten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Gruppenzusammenarbeit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gute Designvorlagen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für Big Data geeignet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Verbreitung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Lernkurve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„kann alles“ + Integration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Einzelne Punkte bearbeiten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„Bequeme“ Funktionen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Community</a:t>
            </a:r>
          </a:p>
          <a:p>
            <a:pPr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Dashboards, </a:t>
            </a:r>
            <a:r>
              <a:rPr lang="de-DE" altLang="de-DE" sz="2400" dirty="0" err="1">
                <a:latin typeface="Calibri" panose="020F0502020204030204" pitchFamily="34" charset="0"/>
              </a:rPr>
              <a:t>Storytelling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1384300" y="115888"/>
            <a:ext cx="6427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4000" b="1" dirty="0">
                <a:latin typeface="Calibri" panose="020F0502020204030204" pitchFamily="34" charset="0"/>
                <a:cs typeface="Calibri" panose="020F0502020204030204" pitchFamily="34" charset="0"/>
              </a:rPr>
              <a:t>Mitnahmefolie</a:t>
            </a:r>
          </a:p>
        </p:txBody>
      </p:sp>
      <p:sp>
        <p:nvSpPr>
          <p:cNvPr id="2" name="Rechteck 1"/>
          <p:cNvSpPr/>
          <p:nvPr/>
        </p:nvSpPr>
        <p:spPr>
          <a:xfrm>
            <a:off x="1547664" y="2824187"/>
            <a:ext cx="7337425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Richtlinien für Visualisierungen: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Ziel + Zielgruppe im Auge behalten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Ein passendes Diagramm auswählen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Passende Farben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de-DE" altLang="de-DE" sz="2400" dirty="0">
                <a:latin typeface="Calibri" panose="020F0502020204030204" pitchFamily="34" charset="0"/>
              </a:rPr>
              <a:t>Wahrnehmungshäppchen + Ästhetik im Kopf behalten</a:t>
            </a:r>
          </a:p>
        </p:txBody>
      </p:sp>
      <p:sp>
        <p:nvSpPr>
          <p:cNvPr id="81925" name="Rechteck 11"/>
          <p:cNvSpPr>
            <a:spLocks noChangeArrowheads="1"/>
          </p:cNvSpPr>
          <p:nvPr/>
        </p:nvSpPr>
        <p:spPr bwMode="auto">
          <a:xfrm>
            <a:off x="1562100" y="5805264"/>
            <a:ext cx="6465888" cy="93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Tableau ist eine sehr gute Dashboard-Software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…aber es gibt auch Power BI oder </a:t>
            </a:r>
            <a:r>
              <a:rPr lang="de-DE" altLang="de-DE" sz="2400" dirty="0" err="1">
                <a:latin typeface="Calibri" panose="020F0502020204030204" pitchFamily="34" charset="0"/>
              </a:rPr>
              <a:t>Qlikview</a:t>
            </a:r>
            <a:r>
              <a:rPr lang="de-DE" altLang="de-DE" sz="2400" dirty="0">
                <a:latin typeface="Calibri" panose="020F0502020204030204" pitchFamily="34" charset="0"/>
              </a:rPr>
              <a:t>…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554163" y="931580"/>
            <a:ext cx="7488237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Datenvisualisierung ist notwendig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…es gibt den Bereich schon länger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Wir täuschen uns oft selbst - oder lassen uns täuschen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192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0010" y="1988840"/>
            <a:ext cx="905510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en-GB" altLang="de-DE" sz="3800" b="1" dirty="0" err="1">
                <a:solidFill>
                  <a:srgbClr val="000000"/>
                </a:solidFill>
              </a:rPr>
              <a:t>Für</a:t>
            </a:r>
            <a:r>
              <a:rPr lang="en-GB" altLang="de-DE" sz="3800" b="1" dirty="0">
                <a:solidFill>
                  <a:srgbClr val="000000"/>
                </a:solidFill>
              </a:rPr>
              <a:t> </a:t>
            </a:r>
            <a:r>
              <a:rPr lang="en-GB" altLang="de-DE" sz="3800" b="1" dirty="0" err="1">
                <a:solidFill>
                  <a:srgbClr val="000000"/>
                </a:solidFill>
              </a:rPr>
              <a:t>Fragen</a:t>
            </a:r>
            <a:r>
              <a:rPr lang="en-GB" altLang="de-DE" sz="3800" b="1" dirty="0">
                <a:solidFill>
                  <a:srgbClr val="000000"/>
                </a:solidFill>
              </a:rPr>
              <a:t> </a:t>
            </a:r>
            <a:r>
              <a:rPr lang="en-GB" altLang="de-DE" sz="3800" b="1" dirty="0" err="1">
                <a:solidFill>
                  <a:srgbClr val="000000"/>
                </a:solidFill>
              </a:rPr>
              <a:t>stehe</a:t>
            </a:r>
            <a:r>
              <a:rPr lang="en-GB" altLang="de-DE" sz="3800" b="1" dirty="0">
                <a:solidFill>
                  <a:srgbClr val="000000"/>
                </a:solidFill>
              </a:rPr>
              <a:t> </a:t>
            </a:r>
            <a:r>
              <a:rPr lang="en-GB" altLang="de-DE" sz="3800" b="1" dirty="0" err="1">
                <a:solidFill>
                  <a:srgbClr val="000000"/>
                </a:solidFill>
              </a:rPr>
              <a:t>ich</a:t>
            </a:r>
            <a:endParaRPr lang="en-GB" altLang="de-DE" sz="3800" b="1" dirty="0">
              <a:solidFill>
                <a:srgbClr val="000000"/>
              </a:solidFill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</a:pPr>
            <a:r>
              <a:rPr lang="en-GB" altLang="de-DE" sz="3800" b="1" dirty="0" err="1">
                <a:solidFill>
                  <a:srgbClr val="000000"/>
                </a:solidFill>
              </a:rPr>
              <a:t>gerne</a:t>
            </a:r>
            <a:r>
              <a:rPr lang="en-GB" altLang="de-DE" sz="3800" b="1" dirty="0">
                <a:solidFill>
                  <a:srgbClr val="000000"/>
                </a:solidFill>
              </a:rPr>
              <a:t> </a:t>
            </a:r>
            <a:r>
              <a:rPr lang="en-GB" altLang="de-DE" sz="3800" b="1" dirty="0" err="1">
                <a:solidFill>
                  <a:srgbClr val="000000"/>
                </a:solidFill>
              </a:rPr>
              <a:t>zur</a:t>
            </a:r>
            <a:r>
              <a:rPr lang="en-GB" altLang="de-DE" sz="3800" b="1" dirty="0">
                <a:solidFill>
                  <a:srgbClr val="000000"/>
                </a:solidFill>
              </a:rPr>
              <a:t> </a:t>
            </a:r>
            <a:r>
              <a:rPr lang="en-GB" altLang="de-DE" sz="3800" b="1" dirty="0" err="1">
                <a:solidFill>
                  <a:srgbClr val="000000"/>
                </a:solidFill>
              </a:rPr>
              <a:t>Verfügung</a:t>
            </a:r>
            <a:r>
              <a:rPr lang="en-GB" altLang="de-DE" sz="3800" b="1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2165354" y="4869160"/>
            <a:ext cx="4824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dirty="0"/>
              <a:t>Michael Schmidt, ms@grauschattierung.de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4"/>
          <p:cNvSpPr txBox="1">
            <a:spLocks noChangeArrowheads="1"/>
          </p:cNvSpPr>
          <p:nvPr/>
        </p:nvSpPr>
        <p:spPr bwMode="auto">
          <a:xfrm>
            <a:off x="1584325" y="1268760"/>
            <a:ext cx="320369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dirty="0">
                <a:latin typeface="Calibri" panose="020F0502020204030204" pitchFamily="34" charset="0"/>
              </a:rPr>
              <a:t>William Cleveland</a:t>
            </a:r>
          </a:p>
          <a:p>
            <a:r>
              <a:rPr lang="de-DE" altLang="de-DE" sz="2400" dirty="0">
                <a:latin typeface="Calibri" panose="020F0502020204030204" pitchFamily="34" charset="0"/>
              </a:rPr>
              <a:t>Andy </a:t>
            </a:r>
            <a:r>
              <a:rPr lang="de-DE" altLang="de-DE" sz="2400" dirty="0" err="1">
                <a:latin typeface="Calibri" panose="020F0502020204030204" pitchFamily="34" charset="0"/>
              </a:rPr>
              <a:t>Cotgreave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Andy </a:t>
            </a:r>
            <a:r>
              <a:rPr lang="de-DE" altLang="de-DE" sz="2400" dirty="0" err="1">
                <a:latin typeface="Calibri" panose="020F0502020204030204" pitchFamily="34" charset="0"/>
              </a:rPr>
              <a:t>Kriebel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Ben </a:t>
            </a:r>
            <a:r>
              <a:rPr lang="de-DE" altLang="de-DE" sz="2400" dirty="0" err="1">
                <a:latin typeface="Calibri" panose="020F0502020204030204" pitchFamily="34" charset="0"/>
              </a:rPr>
              <a:t>Shneiderman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Edward </a:t>
            </a:r>
            <a:r>
              <a:rPr lang="de-DE" altLang="de-DE" sz="2400" dirty="0" err="1">
                <a:latin typeface="Calibri" panose="020F0502020204030204" pitchFamily="34" charset="0"/>
              </a:rPr>
              <a:t>Tufte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John </a:t>
            </a:r>
            <a:r>
              <a:rPr lang="de-DE" altLang="de-DE" sz="2400" dirty="0" err="1">
                <a:latin typeface="Calibri" panose="020F0502020204030204" pitchFamily="34" charset="0"/>
              </a:rPr>
              <a:t>Tukey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Colin Ware</a:t>
            </a:r>
          </a:p>
          <a:p>
            <a:r>
              <a:rPr lang="de-DE" altLang="de-DE" sz="2400" dirty="0">
                <a:latin typeface="Calibri" panose="020F0502020204030204" pitchFamily="34" charset="0"/>
              </a:rPr>
              <a:t>Martin </a:t>
            </a:r>
            <a:r>
              <a:rPr lang="de-DE" altLang="de-DE" sz="2400" dirty="0" err="1">
                <a:latin typeface="Calibri" panose="020F0502020204030204" pitchFamily="34" charset="0"/>
              </a:rPr>
              <a:t>Wattenberg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Steve </a:t>
            </a:r>
            <a:r>
              <a:rPr lang="de-DE" altLang="de-DE" sz="2400" dirty="0" err="1">
                <a:latin typeface="Calibri" panose="020F0502020204030204" pitchFamily="34" charset="0"/>
              </a:rPr>
              <a:t>Wexler</a:t>
            </a:r>
            <a:endParaRPr lang="de-DE" altLang="de-DE" sz="2400" dirty="0">
              <a:latin typeface="Calibri" panose="020F0502020204030204" pitchFamily="34" charset="0"/>
            </a:endParaRPr>
          </a:p>
          <a:p>
            <a:r>
              <a:rPr lang="de-DE" altLang="de-DE" sz="2400" dirty="0">
                <a:latin typeface="Calibri" panose="020F0502020204030204" pitchFamily="34" charset="0"/>
              </a:rPr>
              <a:t>Nathan </a:t>
            </a:r>
            <a:r>
              <a:rPr lang="de-DE" altLang="de-DE" sz="2400" dirty="0" err="1">
                <a:latin typeface="Calibri" panose="020F0502020204030204" pitchFamily="34" charset="0"/>
              </a:rPr>
              <a:t>Yau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87044" name="Rechteck 1"/>
          <p:cNvSpPr>
            <a:spLocks noChangeArrowheads="1"/>
          </p:cNvSpPr>
          <p:nvPr/>
        </p:nvSpPr>
        <p:spPr bwMode="auto">
          <a:xfrm>
            <a:off x="5003478" y="1268760"/>
            <a:ext cx="3384946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-342900">
              <a:spcBef>
                <a:spcPts val="600"/>
              </a:spcBef>
              <a:defRPr/>
            </a:pPr>
            <a:r>
              <a:rPr lang="en-US" sz="2400" dirty="0">
                <a:latin typeface="Calibri" panose="020F0502020204030204" pitchFamily="34" charset="0"/>
              </a:rPr>
              <a:t>Hans </a:t>
            </a:r>
            <a:r>
              <a:rPr lang="en-US" sz="2400" dirty="0" err="1">
                <a:latin typeface="Calibri" panose="020F0502020204030204" pitchFamily="34" charset="0"/>
              </a:rPr>
              <a:t>Rosling</a:t>
            </a:r>
            <a:endParaRPr lang="en-US" sz="2400" dirty="0">
              <a:latin typeface="Calibri" panose="020F0502020204030204" pitchFamily="34" charset="0"/>
            </a:endParaRPr>
          </a:p>
          <a:p>
            <a:pPr indent="-34290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  <a:hlinkClick r:id="rId3"/>
              </a:rPr>
              <a:t>The best stats you´ve ever seen</a:t>
            </a:r>
            <a:endParaRPr lang="en-US" sz="1600" dirty="0">
              <a:latin typeface="Calibri" panose="020F0502020204030204" pitchFamily="34" charset="0"/>
            </a:endParaRPr>
          </a:p>
          <a:p>
            <a:pPr indent="-342900">
              <a:spcBef>
                <a:spcPts val="600"/>
              </a:spcBef>
              <a:defRPr/>
            </a:pPr>
            <a:r>
              <a:rPr lang="en-US" sz="2400" dirty="0">
                <a:latin typeface="Calibri" panose="020F0502020204030204" pitchFamily="34" charset="0"/>
              </a:rPr>
              <a:t>David McCandless</a:t>
            </a:r>
          </a:p>
          <a:p>
            <a:pPr indent="-34290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  <a:hlinkClick r:id="rId4"/>
              </a:rPr>
              <a:t>The beauty of data visualization</a:t>
            </a:r>
            <a:endParaRPr lang="en-US" sz="1600" dirty="0">
              <a:latin typeface="Calibri" panose="020F0502020204030204" pitchFamily="34" charset="0"/>
            </a:endParaRPr>
          </a:p>
          <a:p>
            <a:pPr indent="-342900">
              <a:spcBef>
                <a:spcPts val="600"/>
              </a:spcBef>
              <a:defRPr/>
            </a:pPr>
            <a:r>
              <a:rPr lang="en-US" sz="2400" dirty="0">
                <a:latin typeface="Calibri" panose="020F0502020204030204" pitchFamily="34" charset="0"/>
              </a:rPr>
              <a:t>John </a:t>
            </a:r>
            <a:r>
              <a:rPr lang="en-US" sz="2400" dirty="0" err="1">
                <a:latin typeface="Calibri" panose="020F0502020204030204" pitchFamily="34" charset="0"/>
              </a:rPr>
              <a:t>Rauser</a:t>
            </a:r>
            <a:endParaRPr lang="en-US" sz="2400" dirty="0">
              <a:latin typeface="Calibri" panose="020F0502020204030204" pitchFamily="34" charset="0"/>
            </a:endParaRPr>
          </a:p>
          <a:p>
            <a:pPr indent="-34290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  <a:hlinkClick r:id="rId5"/>
              </a:rPr>
              <a:t>How Humans See Data</a:t>
            </a:r>
            <a:endParaRPr lang="en-US" sz="1600" dirty="0">
              <a:latin typeface="Calibri" panose="020F0502020204030204" pitchFamily="34" charset="0"/>
            </a:endParaRPr>
          </a:p>
          <a:p>
            <a:pPr indent="-342900">
              <a:spcBef>
                <a:spcPts val="600"/>
              </a:spcBef>
              <a:defRPr/>
            </a:pPr>
            <a:r>
              <a:rPr lang="en-US" sz="2400" dirty="0">
                <a:latin typeface="Calibri" panose="020F0502020204030204" pitchFamily="34" charset="0"/>
              </a:rPr>
              <a:t>Steve Wexler</a:t>
            </a:r>
          </a:p>
          <a:p>
            <a:pPr indent="-342900">
              <a:spcBef>
                <a:spcPts val="600"/>
              </a:spcBef>
              <a:defRPr/>
            </a:pPr>
            <a:r>
              <a:rPr lang="en-US" sz="1600" dirty="0">
                <a:latin typeface="Calibri" panose="020F0502020204030204" pitchFamily="34" charset="0"/>
                <a:hlinkClick r:id="rId6"/>
              </a:rPr>
              <a:t>Visualizing Survey Data with Tableau</a:t>
            </a:r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Quellen und weitergehende Informationen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1615197" y="5613047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defRPr/>
            </a:pPr>
            <a:r>
              <a:rPr lang="en-US" sz="2400" dirty="0">
                <a:latin typeface="Calibri" panose="020F0502020204030204" pitchFamily="34" charset="0"/>
              </a:rPr>
              <a:t>Albert Cairo: The Truthful Art: Data, Charts…</a:t>
            </a:r>
          </a:p>
          <a:p>
            <a:pPr indent="-342900">
              <a:defRPr/>
            </a:pPr>
            <a:r>
              <a:rPr lang="en-US" sz="2400" dirty="0">
                <a:latin typeface="Calibri" panose="020F0502020204030204" pitchFamily="34" charset="0"/>
              </a:rPr>
              <a:t>Cole – </a:t>
            </a:r>
            <a:r>
              <a:rPr lang="en-US" sz="2400" dirty="0" err="1">
                <a:latin typeface="Calibri" panose="020F0502020204030204" pitchFamily="34" charset="0"/>
              </a:rPr>
              <a:t>Nussbaumer</a:t>
            </a:r>
            <a:r>
              <a:rPr lang="en-US" sz="2400" dirty="0">
                <a:latin typeface="Calibri" panose="020F0502020204030204" pitchFamily="34" charset="0"/>
              </a:rPr>
              <a:t> – </a:t>
            </a:r>
            <a:r>
              <a:rPr lang="en-US" sz="2400" dirty="0" err="1">
                <a:latin typeface="Calibri" panose="020F0502020204030204" pitchFamily="34" charset="0"/>
              </a:rPr>
              <a:t>Knaflic</a:t>
            </a:r>
            <a:r>
              <a:rPr lang="en-US" sz="2400" dirty="0">
                <a:latin typeface="Calibri" panose="020F0502020204030204" pitchFamily="34" charset="0"/>
              </a:rPr>
              <a:t>: Storytelling with Data</a:t>
            </a:r>
          </a:p>
          <a:p>
            <a:pPr indent="-342900">
              <a:defRPr/>
            </a:pPr>
            <a:r>
              <a:rPr lang="en-US" sz="2400" dirty="0">
                <a:latin typeface="Calibri" panose="020F0502020204030204" pitchFamily="34" charset="0"/>
              </a:rPr>
              <a:t>Stephen Few: Information Dashboard Design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619672" y="79807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allgemein + Blogs: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954900" y="814178"/>
            <a:ext cx="141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Videos: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619672" y="512757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Bücher: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8"/>
          <a:stretch>
            <a:fillRect/>
          </a:stretch>
        </p:blipFill>
        <p:spPr bwMode="auto">
          <a:xfrm>
            <a:off x="1587500" y="1200180"/>
            <a:ext cx="6096000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Wo geht die Reise hin?</a:t>
            </a:r>
            <a:br>
              <a:rPr lang="de-DE" altLang="de-DE" dirty="0"/>
            </a:br>
            <a:endParaRPr lang="de-DE" dirty="0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585913" y="4529603"/>
            <a:ext cx="5903912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Mehr Datenpunkte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zusätzliche Dimensionen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 err="1">
                <a:latin typeface="Calibri" panose="020F0502020204030204" pitchFamily="34" charset="0"/>
              </a:rPr>
              <a:t>Augmented</a:t>
            </a:r>
            <a:r>
              <a:rPr lang="de-DE" altLang="de-DE" sz="2400" dirty="0">
                <a:latin typeface="Calibri" panose="020F0502020204030204" pitchFamily="34" charset="0"/>
              </a:rPr>
              <a:t> Reality, Virtual Reality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Automatisierung der Auswertung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14"/>
          <p:cNvSpPr txBox="1">
            <a:spLocks noChangeArrowheads="1"/>
          </p:cNvSpPr>
          <p:nvPr/>
        </p:nvSpPr>
        <p:spPr bwMode="auto">
          <a:xfrm>
            <a:off x="1584325" y="1252538"/>
            <a:ext cx="6948488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Vertrauenswürdigkeit der Daten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ETL – </a:t>
            </a:r>
            <a:r>
              <a:rPr lang="de-DE" altLang="de-DE" sz="2400" dirty="0" err="1">
                <a:latin typeface="Calibri" panose="020F0502020204030204" pitchFamily="34" charset="0"/>
              </a:rPr>
              <a:t>Extract</a:t>
            </a:r>
            <a:r>
              <a:rPr lang="de-DE" altLang="de-DE" sz="2400" dirty="0">
                <a:latin typeface="Calibri" panose="020F0502020204030204" pitchFamily="34" charset="0"/>
              </a:rPr>
              <a:t>, Transform, Load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Big Data + Skalierung + Parallelisierung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 err="1">
                <a:latin typeface="Calibri" panose="020F0502020204030204" pitchFamily="34" charset="0"/>
              </a:rPr>
              <a:t>Advanced</a:t>
            </a:r>
            <a:r>
              <a:rPr lang="de-DE" altLang="de-DE" sz="2400" dirty="0">
                <a:latin typeface="Calibri" panose="020F0502020204030204" pitchFamily="34" charset="0"/>
              </a:rPr>
              <a:t> Analytics + Data Science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Automatisierung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Probleme beim Verständnis von statistischen Daten</a:t>
            </a:r>
          </a:p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…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de-DE" altLang="de-DE" dirty="0"/>
              <a:t>Nicht besprochen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" t="2196" r="2364" b="2196"/>
          <a:stretch>
            <a:fillRect/>
          </a:stretch>
        </p:blipFill>
        <p:spPr bwMode="auto">
          <a:xfrm>
            <a:off x="265471" y="2097906"/>
            <a:ext cx="8646299" cy="2759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Dashboards…</a:t>
            </a:r>
          </a:p>
        </p:txBody>
      </p:sp>
    </p:spTree>
    <p:extLst>
      <p:ext uri="{BB962C8B-B14F-4D97-AF65-F5344CB8AC3E}">
        <p14:creationId xmlns:p14="http://schemas.microsoft.com/office/powerpoint/2010/main" val="12665108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908050"/>
            <a:ext cx="4494213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br>
              <a:rPr lang="de-DE" altLang="de-DE" dirty="0"/>
            </a:br>
            <a:endParaRPr lang="de-DE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90" y="915473"/>
            <a:ext cx="6454962" cy="596663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1220788"/>
            <a:ext cx="5738812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r="14563"/>
          <a:stretch>
            <a:fillRect/>
          </a:stretch>
        </p:blipFill>
        <p:spPr bwMode="auto">
          <a:xfrm>
            <a:off x="492125" y="727075"/>
            <a:ext cx="4630738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hteck 9"/>
          <p:cNvSpPr/>
          <p:nvPr/>
        </p:nvSpPr>
        <p:spPr>
          <a:xfrm>
            <a:off x="555625" y="771525"/>
            <a:ext cx="4505325" cy="35861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1269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051175"/>
            <a:ext cx="5494337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1331913" y="3051175"/>
            <a:ext cx="5832475" cy="352901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1271" name="Grafi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25" y="1339850"/>
            <a:ext cx="5805488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3146425" y="1306513"/>
            <a:ext cx="5805488" cy="35115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1. Was ist Datenvisualisierung?</a:t>
            </a:r>
            <a:br>
              <a:rPr lang="de-DE" dirty="0"/>
            </a:br>
            <a:endParaRPr lang="de-DE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222375"/>
            <a:ext cx="5737225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50" y="1222375"/>
            <a:ext cx="5743575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101380" name="Picture 7" descr="http://www.aaronkoblin.com/work/flightpatterns/tit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1222375"/>
            <a:ext cx="7078663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103428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25" y="1196975"/>
            <a:ext cx="415925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 err="1"/>
              <a:t>Infographics</a:t>
            </a:r>
            <a:r>
              <a:rPr lang="de-DE" altLang="de-DE" dirty="0"/>
              <a:t> + Data Art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87052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6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Qlikview</a:t>
            </a:r>
            <a:endParaRPr lang="de-DE" dirty="0"/>
          </a:p>
        </p:txBody>
      </p:sp>
      <p:pic>
        <p:nvPicPr>
          <p:cNvPr id="7" name="Picture 2" descr="Bildergebnis für qlik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08050"/>
            <a:ext cx="7345363" cy="463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0956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14"/>
          <p:cNvSpPr txBox="1">
            <a:spLocks noChangeArrowheads="1"/>
          </p:cNvSpPr>
          <p:nvPr/>
        </p:nvSpPr>
        <p:spPr bwMode="auto">
          <a:xfrm>
            <a:off x="1147763" y="1125538"/>
            <a:ext cx="670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>
                <a:latin typeface="Calibri" panose="020F0502020204030204" pitchFamily="34" charset="0"/>
              </a:rPr>
              <a:t>Charles Joseph Minard, 1869</a:t>
            </a:r>
          </a:p>
        </p:txBody>
      </p:sp>
      <p:pic>
        <p:nvPicPr>
          <p:cNvPr id="107523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1628775"/>
            <a:ext cx="7812087" cy="38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3. Wir stehen auf den Schultern von Giganten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4. „Falsche“ Datenvisualisierungen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147763" y="1114425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„Lügen mit Statistik“…</a:t>
            </a:r>
          </a:p>
        </p:txBody>
      </p:sp>
      <p:pic>
        <p:nvPicPr>
          <p:cNvPr id="8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00936"/>
            <a:ext cx="7550150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65249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1474" r="16129" b="7857"/>
          <a:stretch/>
        </p:blipFill>
        <p:spPr bwMode="auto">
          <a:xfrm>
            <a:off x="1771650" y="692150"/>
            <a:ext cx="5600700" cy="5113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585913" y="5919663"/>
            <a:ext cx="5903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3175" algn="l"/>
                <a:tab pos="3959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spcBef>
                <a:spcPts val="800"/>
              </a:spcBef>
            </a:pPr>
            <a:r>
              <a:rPr lang="de-DE" altLang="de-DE" sz="2400" dirty="0">
                <a:latin typeface="Calibri" panose="020F0502020204030204" pitchFamily="34" charset="0"/>
              </a:rPr>
              <a:t>Seurat hebt die Kanten bewusst hervor</a:t>
            </a:r>
          </a:p>
        </p:txBody>
      </p:sp>
    </p:spTree>
    <p:extLst>
      <p:ext uri="{BB962C8B-B14F-4D97-AF65-F5344CB8AC3E}">
        <p14:creationId xmlns:p14="http://schemas.microsoft.com/office/powerpoint/2010/main" val="1204526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4"/>
          <p:cNvSpPr txBox="1">
            <a:spLocks noChangeArrowheads="1"/>
          </p:cNvSpPr>
          <p:nvPr/>
        </p:nvSpPr>
        <p:spPr bwMode="auto">
          <a:xfrm>
            <a:off x="2617316" y="1093788"/>
            <a:ext cx="389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Prä-</a:t>
            </a:r>
            <a:r>
              <a:rPr lang="de-DE" altLang="de-DE" sz="2400" dirty="0" err="1">
                <a:latin typeface="Calibri" panose="020F0502020204030204" pitchFamily="34" charset="0"/>
              </a:rPr>
              <a:t>attentive</a:t>
            </a:r>
            <a:r>
              <a:rPr lang="de-DE" altLang="de-DE" sz="2400" dirty="0">
                <a:latin typeface="Calibri" panose="020F0502020204030204" pitchFamily="34" charset="0"/>
              </a:rPr>
              <a:t> Wahrnehmung</a:t>
            </a:r>
            <a:endParaRPr lang="de-DE" altLang="de-DE" sz="2400" dirty="0"/>
          </a:p>
        </p:txBody>
      </p:sp>
      <p:pic>
        <p:nvPicPr>
          <p:cNvPr id="59395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63"/>
          <a:stretch>
            <a:fillRect/>
          </a:stretch>
        </p:blipFill>
        <p:spPr bwMode="auto">
          <a:xfrm>
            <a:off x="1673225" y="1719263"/>
            <a:ext cx="602297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  <p:extLst>
      <p:ext uri="{BB962C8B-B14F-4D97-AF65-F5344CB8AC3E}">
        <p14:creationId xmlns:p14="http://schemas.microsoft.com/office/powerpoint/2010/main" val="179017007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4"/>
          <p:cNvSpPr txBox="1">
            <a:spLocks noChangeArrowheads="1"/>
          </p:cNvSpPr>
          <p:nvPr/>
        </p:nvSpPr>
        <p:spPr bwMode="auto">
          <a:xfrm>
            <a:off x="2508250" y="1093788"/>
            <a:ext cx="389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 dirty="0">
                <a:latin typeface="Calibri" panose="020F0502020204030204" pitchFamily="34" charset="0"/>
              </a:rPr>
              <a:t>Weitere Gestalt - Prinzipien</a:t>
            </a:r>
            <a:endParaRPr lang="de-DE" altLang="de-DE" sz="2400" dirty="0"/>
          </a:p>
        </p:txBody>
      </p:sp>
      <p:pic>
        <p:nvPicPr>
          <p:cNvPr id="61443" name="Picture 11" descr="Bildergebnis für gestaltprinzip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713" y="1835150"/>
            <a:ext cx="399097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Textfeld 1"/>
          <p:cNvSpPr txBox="1">
            <a:spLocks noChangeArrowheads="1"/>
          </p:cNvSpPr>
          <p:nvPr/>
        </p:nvSpPr>
        <p:spPr bwMode="auto">
          <a:xfrm>
            <a:off x="6575425" y="5783263"/>
            <a:ext cx="1223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400" b="1"/>
              <a:t>+ Vorder-/ Hintergrund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feld 9"/>
          <p:cNvSpPr txBox="1">
            <a:spLocks noChangeArrowheads="1"/>
          </p:cNvSpPr>
          <p:nvPr/>
        </p:nvSpPr>
        <p:spPr bwMode="auto">
          <a:xfrm>
            <a:off x="1625600" y="1125538"/>
            <a:ext cx="594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lphaUcParenR"/>
            </a:pPr>
            <a:r>
              <a:rPr lang="de-DE" alt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Verarbeitung des Gehirns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1636713" y="2030413"/>
            <a:ext cx="7142162" cy="3630612"/>
            <a:chOff x="1636713" y="2030413"/>
            <a:chExt cx="7142162" cy="3630612"/>
          </a:xfrm>
        </p:grpSpPr>
        <p:sp>
          <p:nvSpPr>
            <p:cNvPr id="13314" name="Text Box 14"/>
            <p:cNvSpPr txBox="1">
              <a:spLocks noChangeArrowheads="1"/>
            </p:cNvSpPr>
            <p:nvPr/>
          </p:nvSpPr>
          <p:spPr bwMode="auto">
            <a:xfrm>
              <a:off x="2082800" y="2584450"/>
              <a:ext cx="6696075" cy="30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-342900"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813175" algn="l"/>
                  <a:tab pos="39592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Durchschnitt (</a:t>
              </a:r>
              <a:r>
                <a:rPr lang="de-DE" altLang="de-DE" sz="2400" dirty="0" err="1">
                  <a:latin typeface="Calibri" panose="020F0502020204030204" pitchFamily="34" charset="0"/>
                </a:rPr>
                <a:t>Avg</a:t>
              </a:r>
              <a:r>
                <a:rPr lang="de-DE" altLang="de-DE" sz="2400" dirty="0">
                  <a:latin typeface="Calibri" panose="020F0502020204030204" pitchFamily="34" charset="0"/>
                </a:rPr>
                <a:t>) von x:		9</a:t>
              </a:r>
            </a:p>
            <a:p>
              <a:pPr>
                <a:spcBef>
                  <a:spcPts val="1200"/>
                </a:spcBef>
                <a:tabLst>
                  <a:tab pos="3671888" algn="l"/>
                  <a:tab pos="3860800" algn="l"/>
                </a:tabLst>
              </a:pPr>
              <a:r>
                <a:rPr lang="de-DE" altLang="de-DE" sz="2400" dirty="0">
                  <a:latin typeface="Calibri" panose="020F0502020204030204" pitchFamily="34" charset="0"/>
                </a:rPr>
                <a:t>Standardabweichung von x:	  11</a:t>
              </a:r>
            </a:p>
            <a:p>
              <a:pPr>
                <a:spcBef>
                  <a:spcPts val="12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Durchschnitt (</a:t>
              </a:r>
              <a:r>
                <a:rPr lang="de-DE" altLang="de-DE" sz="2400" dirty="0" err="1">
                  <a:latin typeface="Calibri" panose="020F0502020204030204" pitchFamily="34" charset="0"/>
                </a:rPr>
                <a:t>Avg</a:t>
              </a:r>
              <a:r>
                <a:rPr lang="de-DE" altLang="de-DE" sz="2400" dirty="0">
                  <a:latin typeface="Calibri" panose="020F0502020204030204" pitchFamily="34" charset="0"/>
                </a:rPr>
                <a:t>) von y:		7,50</a:t>
              </a:r>
            </a:p>
            <a:p>
              <a:pPr>
                <a:spcBef>
                  <a:spcPts val="12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Standardabweichung von y:		4,1</a:t>
              </a:r>
            </a:p>
            <a:p>
              <a:pPr>
                <a:spcBef>
                  <a:spcPts val="12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Korrelationswert:		0,816</a:t>
              </a:r>
            </a:p>
            <a:p>
              <a:pPr>
                <a:spcBef>
                  <a:spcPts val="1200"/>
                </a:spcBef>
              </a:pPr>
              <a:r>
                <a:rPr lang="de-DE" altLang="de-DE" sz="2400" dirty="0">
                  <a:latin typeface="Calibri" panose="020F0502020204030204" pitchFamily="34" charset="0"/>
                </a:rPr>
                <a:t>Regressionsgleichung:		y = 3,00 + 0,500x	</a:t>
              </a:r>
            </a:p>
          </p:txBody>
        </p:sp>
        <p:sp>
          <p:nvSpPr>
            <p:cNvPr id="13317" name="Textfeld 9"/>
            <p:cNvSpPr txBox="1">
              <a:spLocks noChangeArrowheads="1"/>
            </p:cNvSpPr>
            <p:nvPr/>
          </p:nvSpPr>
          <p:spPr bwMode="auto">
            <a:xfrm>
              <a:off x="1636713" y="2030413"/>
              <a:ext cx="59499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de-DE" altLang="de-DE" sz="2400">
                  <a:latin typeface="Calibri" panose="020F0502020204030204" pitchFamily="34" charset="0"/>
                  <a:cs typeface="Calibri" panose="020F0502020204030204" pitchFamily="34" charset="0"/>
                </a:rPr>
                <a:t>B)	Komplexität des Themas</a:t>
              </a:r>
            </a:p>
          </p:txBody>
        </p:sp>
      </p:grp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541202" y="104421"/>
            <a:ext cx="8237674" cy="516268"/>
          </a:xfrm>
        </p:spPr>
        <p:txBody>
          <a:bodyPr/>
          <a:lstStyle/>
          <a:p>
            <a:r>
              <a:rPr lang="de-DE" dirty="0"/>
              <a:t>2. Warum brauchen wir Visualisierungen?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3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19" y="980728"/>
            <a:ext cx="7945438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  <p:extLst>
      <p:ext uri="{BB962C8B-B14F-4D97-AF65-F5344CB8AC3E}">
        <p14:creationId xmlns:p14="http://schemas.microsoft.com/office/powerpoint/2010/main" val="300620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9857"/>
          <a:stretch>
            <a:fillRect/>
          </a:stretch>
        </p:blipFill>
        <p:spPr bwMode="auto">
          <a:xfrm>
            <a:off x="1547813" y="1052513"/>
            <a:ext cx="296227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59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0134"/>
          <a:stretch>
            <a:fillRect/>
          </a:stretch>
        </p:blipFill>
        <p:spPr bwMode="auto">
          <a:xfrm>
            <a:off x="4643438" y="1052513"/>
            <a:ext cx="2962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0" name="Rechteck 1"/>
          <p:cNvSpPr>
            <a:spLocks noChangeArrowheads="1"/>
          </p:cNvSpPr>
          <p:nvPr/>
        </p:nvSpPr>
        <p:spPr bwMode="auto">
          <a:xfrm>
            <a:off x="1547813" y="4076700"/>
            <a:ext cx="29622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160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http://update.hanser-fachbuch.de/2015/04/von-atlantis-bis-excel-die-kunst-der-visualisierung/</a:t>
            </a:r>
            <a:endParaRPr lang="de-DE" altLang="de-DE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AutoShape 5" descr="http://www.aaronkoblin.com/work/flightpatterns/title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pic>
        <p:nvPicPr>
          <p:cNvPr id="105476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1247775"/>
            <a:ext cx="685482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5. Richtlinien für Datenvisualisierungen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4"/>
          <p:cNvSpPr txBox="1">
            <a:spLocks noChangeArrowheads="1"/>
          </p:cNvSpPr>
          <p:nvPr/>
        </p:nvSpPr>
        <p:spPr bwMode="auto">
          <a:xfrm>
            <a:off x="1147763" y="11049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de-DE" altLang="de-DE" sz="2400">
                <a:latin typeface="Calibri" panose="020F0502020204030204" pitchFamily="34" charset="0"/>
              </a:rPr>
              <a:t>Francis Anscombes Quartett, 1973</a:t>
            </a:r>
          </a:p>
        </p:txBody>
      </p:sp>
      <p:pic>
        <p:nvPicPr>
          <p:cNvPr id="1536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6"/>
          <a:stretch>
            <a:fillRect/>
          </a:stretch>
        </p:blipFill>
        <p:spPr bwMode="auto">
          <a:xfrm>
            <a:off x="1198563" y="1560513"/>
            <a:ext cx="6351587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2. Warum brauchen wir Visualisierungen?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598613"/>
            <a:ext cx="5727700" cy="37560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411" name="Textfeld 9"/>
          <p:cNvSpPr txBox="1">
            <a:spLocks noChangeArrowheads="1"/>
          </p:cNvSpPr>
          <p:nvPr/>
        </p:nvSpPr>
        <p:spPr bwMode="auto">
          <a:xfrm>
            <a:off x="1587500" y="1103313"/>
            <a:ext cx="594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de-DE" altLang="de-DE" sz="2400">
                <a:latin typeface="Calibri" panose="020F0502020204030204" pitchFamily="34" charset="0"/>
                <a:cs typeface="Calibri" panose="020F0502020204030204" pitchFamily="34" charset="0"/>
              </a:rPr>
              <a:t>„Ein Bild sagt mehr als 1000 Worte“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2. Warum brauchen wir Visualisierungen?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685" y="1597627"/>
            <a:ext cx="5745062" cy="34107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3. Wir stehen auf den Schultern von Giganten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Überschrif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3248</Words>
  <Application>Microsoft Office PowerPoint</Application>
  <PresentationFormat>Bildschirmpräsentation (4:3)</PresentationFormat>
  <Paragraphs>539</Paragraphs>
  <Slides>62</Slides>
  <Notes>62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62</vt:i4>
      </vt:variant>
    </vt:vector>
  </HeadingPairs>
  <TitlesOfParts>
    <vt:vector size="66" baseType="lpstr">
      <vt:lpstr>Arial</vt:lpstr>
      <vt:lpstr>Calibri</vt:lpstr>
      <vt:lpstr>Wingdings</vt:lpstr>
      <vt:lpstr>Standarddesign</vt:lpstr>
      <vt:lpstr>Datenvisualisierung</vt:lpstr>
      <vt:lpstr>Gliederung</vt:lpstr>
      <vt:lpstr>1. Was ist Datenvisualisierung? </vt:lpstr>
      <vt:lpstr>1. Was ist Datenvisualisierung?</vt:lpstr>
      <vt:lpstr>1. Was ist Datenvisualisierung? </vt:lpstr>
      <vt:lpstr>2. Warum brauchen wir Visualisierungen?</vt:lpstr>
      <vt:lpstr>2. Warum brauchen wir Visualisierungen?</vt:lpstr>
      <vt:lpstr>2. Warum brauchen wir Visualisierungen?</vt:lpstr>
      <vt:lpstr>3. Wir stehen auf den Schultern von Giganten</vt:lpstr>
      <vt:lpstr>3. Wir stehen auf den Schultern von Giganten</vt:lpstr>
      <vt:lpstr>3. Wir stehen auf den Schultern von Giganten</vt:lpstr>
      <vt:lpstr>3. Wir stehen auf den Schultern von Giganten</vt:lpstr>
      <vt:lpstr>4. „Falsche“ Visualisierungen</vt:lpstr>
      <vt:lpstr>4. „Falsche“ Visualisierungen</vt:lpstr>
      <vt:lpstr>4. „Falsche“ Visualisierungen</vt:lpstr>
      <vt:lpstr>4. „Falsche“ Visualisierungen</vt:lpstr>
      <vt:lpstr>4. „Falsche“ Visualisierungen</vt:lpstr>
      <vt:lpstr>4. „Falsche“ Visualisierungen</vt:lpstr>
      <vt:lpstr>5. Richtlinien für Datenvisualisierungen</vt:lpstr>
      <vt:lpstr>5. Richtlinien für Datenvisualisierungen</vt:lpstr>
      <vt:lpstr>5. Richtlinien für Datenvisualisierungen</vt:lpstr>
      <vt:lpstr>5. Richtlinien für Datenvisualisierungen - Ziel</vt:lpstr>
      <vt:lpstr>5. Richtlinien für Datenvisualisierungen - Zielgruppe</vt:lpstr>
      <vt:lpstr>5. Richtlinien für Datenvisualisierungen - Zielgruppe</vt:lpstr>
      <vt:lpstr>5. Richtlinien für Datenvisualisierungen - Zielgruppe</vt:lpstr>
      <vt:lpstr>5. Richtlinien für Datenvisualisierungen - Diagrammart</vt:lpstr>
      <vt:lpstr>5. Richtlinien für Datenvisualisierungen - Diagrammart</vt:lpstr>
      <vt:lpstr>5. Richtlinien für Datenvisualisierungen - Diagrammart</vt:lpstr>
      <vt:lpstr>5. Richtlinien für Datenvisualisierungen - Farbe</vt:lpstr>
      <vt:lpstr>5. Richtlinien für Datenvisualisierungen - Farbe</vt:lpstr>
      <vt:lpstr>5. Richtlinien für Datenvisualisierungen - Farbe</vt:lpstr>
      <vt:lpstr>5. Richtlinien für Datenvisualisierungen – Häppchen</vt:lpstr>
      <vt:lpstr>5. Richtlinien für Datenvisualisierungen – Häppchen</vt:lpstr>
      <vt:lpstr>5. Richtlinien für Datenvisualisierungen - Design</vt:lpstr>
      <vt:lpstr>6. Software für Analyse und Visualisierungen</vt:lpstr>
      <vt:lpstr>6. Software für Analyse und Visualisierungen</vt:lpstr>
      <vt:lpstr>6. Software für Analyse und Visualisierungen</vt:lpstr>
      <vt:lpstr>6. Software für Analyse und Visualisierungen</vt:lpstr>
      <vt:lpstr>Software: Tableau vs. Excel </vt:lpstr>
      <vt:lpstr>Software: Tableau vs. Power BI </vt:lpstr>
      <vt:lpstr>PowerPoint-Präsentation</vt:lpstr>
      <vt:lpstr>PowerPoint-Präsentation</vt:lpstr>
      <vt:lpstr>Quellen und weitergehende Informationen</vt:lpstr>
      <vt:lpstr>Wo geht die Reise hin? </vt:lpstr>
      <vt:lpstr>Nicht besprochen</vt:lpstr>
      <vt:lpstr>Dashboards…</vt:lpstr>
      <vt:lpstr>Infographics + Data Art </vt:lpstr>
      <vt:lpstr>Infographics + Data Art</vt:lpstr>
      <vt:lpstr>Infographics + Data Art</vt:lpstr>
      <vt:lpstr>Infographics + Data Art</vt:lpstr>
      <vt:lpstr>Infographics + Data Art</vt:lpstr>
      <vt:lpstr>Infographics + Data Art</vt:lpstr>
      <vt:lpstr>Infographics + Data Art</vt:lpstr>
      <vt:lpstr>Qlikview</vt:lpstr>
      <vt:lpstr>3. Wir stehen auf den Schultern von Giganten</vt:lpstr>
      <vt:lpstr>4. „Falsche“ Datenvisualisierungen</vt:lpstr>
      <vt:lpstr>5. Richtlinien für Datenvisualisierungen</vt:lpstr>
      <vt:lpstr>5. Richtlinien für Datenvisualisierungen</vt:lpstr>
      <vt:lpstr>5. Richtlinien für Datenvisualisierungen</vt:lpstr>
      <vt:lpstr>5. Richtlinien für Datenvisualisierungen</vt:lpstr>
      <vt:lpstr>5. Richtlinien für Datenvisualisierungen</vt:lpstr>
      <vt:lpstr>5. Richtlinien für Datenvisualisierungen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Michael S.</dc:creator>
  <cp:lastModifiedBy>Michael Schmidt</cp:lastModifiedBy>
  <cp:revision>437</cp:revision>
  <cp:lastPrinted>2017-03-06T11:22:00Z</cp:lastPrinted>
  <dcterms:created xsi:type="dcterms:W3CDTF">2009-02-08T22:55:45Z</dcterms:created>
  <dcterms:modified xsi:type="dcterms:W3CDTF">2017-03-06T11:24:30Z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0008002a1a000000000001024100</vt:lpwstr>
  </property>
</Properties>
</file>